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notesMasterIdLst>
    <p:notesMasterId r:id="rId38"/>
  </p:notesMasterIdLst>
  <p:sldIdLst>
    <p:sldId id="256" r:id="rId2"/>
    <p:sldId id="257" r:id="rId3"/>
    <p:sldId id="278" r:id="rId4"/>
    <p:sldId id="279" r:id="rId5"/>
    <p:sldId id="297" r:id="rId6"/>
    <p:sldId id="273" r:id="rId7"/>
    <p:sldId id="272" r:id="rId8"/>
    <p:sldId id="274" r:id="rId9"/>
    <p:sldId id="277" r:id="rId10"/>
    <p:sldId id="275" r:id="rId11"/>
    <p:sldId id="276" r:id="rId12"/>
    <p:sldId id="280" r:id="rId13"/>
    <p:sldId id="263" r:id="rId14"/>
    <p:sldId id="259" r:id="rId15"/>
    <p:sldId id="264" r:id="rId16"/>
    <p:sldId id="265" r:id="rId17"/>
    <p:sldId id="270" r:id="rId18"/>
    <p:sldId id="266" r:id="rId19"/>
    <p:sldId id="268" r:id="rId20"/>
    <p:sldId id="269" r:id="rId21"/>
    <p:sldId id="295" r:id="rId22"/>
    <p:sldId id="267" r:id="rId23"/>
    <p:sldId id="296" r:id="rId24"/>
    <p:sldId id="286" r:id="rId25"/>
    <p:sldId id="287" r:id="rId26"/>
    <p:sldId id="288" r:id="rId27"/>
    <p:sldId id="289" r:id="rId28"/>
    <p:sldId id="290" r:id="rId29"/>
    <p:sldId id="281" r:id="rId30"/>
    <p:sldId id="293" r:id="rId31"/>
    <p:sldId id="294" r:id="rId32"/>
    <p:sldId id="282" r:id="rId33"/>
    <p:sldId id="283" r:id="rId34"/>
    <p:sldId id="291" r:id="rId35"/>
    <p:sldId id="285" r:id="rId36"/>
    <p:sldId id="25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2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0" autoAdjust="0"/>
    <p:restoredTop sz="69139" autoAdjust="0"/>
  </p:normalViewPr>
  <p:slideViewPr>
    <p:cSldViewPr snapToGrid="0">
      <p:cViewPr varScale="1">
        <p:scale>
          <a:sx n="33" d="100"/>
          <a:sy n="33" d="100"/>
        </p:scale>
        <p:origin x="1478" y="48"/>
      </p:cViewPr>
      <p:guideLst/>
    </p:cSldViewPr>
  </p:slideViewPr>
  <p:notesTextViewPr>
    <p:cViewPr>
      <p:scale>
        <a:sx n="1" d="1"/>
        <a:sy n="1" d="1"/>
      </p:scale>
      <p:origin x="0" y="0"/>
    </p:cViewPr>
  </p:notesTextViewPr>
  <p:sorterViewPr>
    <p:cViewPr>
      <p:scale>
        <a:sx n="100" d="100"/>
        <a:sy n="100" d="100"/>
      </p:scale>
      <p:origin x="0" y="-21614"/>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C7E64F-58A5-4FF0-9169-169D9CA5EFE1}" type="datetimeFigureOut">
              <a:rPr lang="en-GB" smtClean="0"/>
              <a:t>14/05/2015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D0246E-7D64-4783-9ADC-F6517F6E9789}" type="slidenum">
              <a:rPr lang="en-GB" smtClean="0"/>
              <a:t>‹#›</a:t>
            </a:fld>
            <a:endParaRPr lang="en-GB"/>
          </a:p>
        </p:txBody>
      </p:sp>
    </p:spTree>
    <p:extLst>
      <p:ext uri="{BB962C8B-B14F-4D97-AF65-F5344CB8AC3E}">
        <p14:creationId xmlns:p14="http://schemas.microsoft.com/office/powerpoint/2010/main" val="248376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sz="1200" dirty="0"/>
              <a:t>Every developer wants to grow their install base and reach</a:t>
            </a:r>
            <a:r>
              <a:rPr lang="en-US" sz="1200" baseline="0" dirty="0"/>
              <a:t> more customers.  The growth of mobile devices has led to a set of revolutionary experiences allowing developers to reach their customers in new and unique ways</a:t>
            </a:r>
            <a:r>
              <a:rPr lang="en-US" dirty="0"/>
              <a:t> </a:t>
            </a:r>
            <a:r>
              <a:rPr lang="en-US" sz="1200" baseline="0" dirty="0"/>
              <a:t>.</a:t>
            </a:r>
            <a:endParaRPr lang="en-US" dirty="0"/>
          </a:p>
          <a:p>
            <a:pPr defTabSz="924916">
              <a:defRPr/>
            </a:pPr>
            <a:endParaRPr lang="en-US" dirty="0"/>
          </a:p>
          <a:p>
            <a:pPr defTabSz="924916">
              <a:defRPr/>
            </a:pPr>
            <a:r>
              <a:rPr lang="en-US" sz="1200" baseline="0" dirty="0"/>
              <a:t>However, up until now, mobility has been attached to “mobile devices” – or devices that you carry on your person like a phone or tablet.  You sort of “bring the experience with you”.  However, this is a very constrained experience as the screens are small, battery are limiting, and sharing the experience is typically challenging. </a:t>
            </a:r>
            <a:r>
              <a:rPr lang="en-US" sz="1200" strike="noStrike" baseline="0" dirty="0" smtClean="0">
                <a:effectLst/>
              </a:rPr>
              <a:t>How </a:t>
            </a:r>
            <a:r>
              <a:rPr lang="en-US" sz="1200" strike="noStrike" baseline="0" dirty="0">
                <a:effectLst/>
              </a:rPr>
              <a:t>many times have you tried to show everyone in the room a </a:t>
            </a:r>
            <a:r>
              <a:rPr lang="en-US" sz="1200" strike="noStrike" baseline="0" dirty="0" smtClean="0">
                <a:effectLst/>
              </a:rPr>
              <a:t>photo?  </a:t>
            </a:r>
            <a:r>
              <a:rPr lang="en-US" sz="1200" strike="noStrike" baseline="0" dirty="0">
                <a:effectLst/>
              </a:rPr>
              <a:t>You have to pass around your phone or have everyone look over your shoulder.</a:t>
            </a:r>
            <a:endParaRPr lang="en-US" dirty="0"/>
          </a:p>
          <a:p>
            <a:pPr defTabSz="924916">
              <a:defRPr/>
            </a:pP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044355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smtClean="0"/>
              <a:t>Mobile Apps</a:t>
            </a:r>
            <a:r>
              <a:rPr lang="en-GB" dirty="0" smtClean="0"/>
              <a:t> in </a:t>
            </a:r>
            <a:r>
              <a:rPr lang="en-GB" i="1" dirty="0" smtClean="0"/>
              <a:t>Azure App Service</a:t>
            </a:r>
            <a:r>
              <a:rPr lang="en-GB" dirty="0" smtClean="0"/>
              <a:t> offer a highly scalable, globally available mobile application development platform for Enterprise Developers and System Integrators that brings a rich set of capabilities to mobile apps. With Mobile Apps you can:</a:t>
            </a:r>
          </a:p>
          <a:p>
            <a:r>
              <a:rPr lang="en-GB" b="1" dirty="0" smtClean="0"/>
              <a:t>Build native and cross platform apps</a:t>
            </a:r>
            <a:r>
              <a:rPr lang="en-GB" dirty="0" smtClean="0"/>
              <a:t> - whether you're building native iOS, Android, and Windows apps or cross-platform Xamarin or Cordova (</a:t>
            </a:r>
            <a:r>
              <a:rPr lang="en-GB" dirty="0" err="1" smtClean="0"/>
              <a:t>Phonegap</a:t>
            </a:r>
            <a:r>
              <a:rPr lang="en-GB" dirty="0" smtClean="0"/>
              <a:t>) apps, you can take advantage of App Service using native SDKs.</a:t>
            </a:r>
            <a:br>
              <a:rPr lang="en-GB" dirty="0" smtClean="0"/>
            </a:br>
            <a:r>
              <a:rPr lang="en-GB" b="1" dirty="0" smtClean="0"/>
              <a:t>Connect to your enterprise systems</a:t>
            </a:r>
            <a:r>
              <a:rPr lang="en-GB" dirty="0" smtClean="0"/>
              <a:t> - with Mobile Apps you can add corporate sign on in minutes, and connect to your enterprise on-premises or cloud resources.</a:t>
            </a:r>
          </a:p>
          <a:p>
            <a:r>
              <a:rPr lang="en-GB" b="1" dirty="0" smtClean="0"/>
              <a:t>Connect to SaaS APIs easily</a:t>
            </a:r>
            <a:r>
              <a:rPr lang="en-GB" dirty="0" smtClean="0"/>
              <a:t> - with more than 40 SaaS API connectors, you can easily integrate your app with SaaS APIs your enterprise uses today. Want to update account status in both CRM and the billing system? Mobile Apps offer enterprise SaaS APIs at your fingertips.</a:t>
            </a:r>
          </a:p>
          <a:p>
            <a:r>
              <a:rPr lang="en-GB" b="1" dirty="0" smtClean="0"/>
              <a:t>Build offline-ready apps with sync</a:t>
            </a:r>
            <a:r>
              <a:rPr lang="en-GB" dirty="0" smtClean="0"/>
              <a:t> - make your mobile workforce productive by building apps that work offline and use Mobile Apps to sync data in the background when connectivity is present with any of your enterprise data sources or SaaS APIs.</a:t>
            </a:r>
          </a:p>
          <a:p>
            <a:r>
              <a:rPr lang="en-GB" b="1" dirty="0" smtClean="0"/>
              <a:t>Push Notifications to millions in seconds</a:t>
            </a:r>
            <a:r>
              <a:rPr lang="en-GB" dirty="0" smtClean="0"/>
              <a:t> - engage your customers with instant push notifications on any device, personalized to their needs, sent when the time is right.</a:t>
            </a:r>
          </a:p>
          <a:p>
            <a:endParaRPr lang="en-GB" dirty="0"/>
          </a:p>
        </p:txBody>
      </p:sp>
      <p:sp>
        <p:nvSpPr>
          <p:cNvPr id="4" name="Slide Number Placeholder 3"/>
          <p:cNvSpPr>
            <a:spLocks noGrp="1"/>
          </p:cNvSpPr>
          <p:nvPr>
            <p:ph type="sldNum" sz="quarter" idx="10"/>
          </p:nvPr>
        </p:nvSpPr>
        <p:spPr/>
        <p:txBody>
          <a:bodyPr/>
          <a:lstStyle/>
          <a:p>
            <a:fld id="{74D0246E-7D64-4783-9ADC-F6517F6E9789}" type="slidenum">
              <a:rPr lang="en-GB" smtClean="0"/>
              <a:t>32</a:t>
            </a:fld>
            <a:endParaRPr lang="en-GB"/>
          </a:p>
        </p:txBody>
      </p:sp>
    </p:spTree>
    <p:extLst>
      <p:ext uri="{BB962C8B-B14F-4D97-AF65-F5344CB8AC3E}">
        <p14:creationId xmlns:p14="http://schemas.microsoft.com/office/powerpoint/2010/main" val="3873914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you don’t need the full</a:t>
            </a:r>
            <a:r>
              <a:rPr lang="en-GB" baseline="0" dirty="0" smtClean="0"/>
              <a:t> capabilities of Azure App Service, you can just store data in the cloud, but you will have to write your own synchronisation mechanisms.</a:t>
            </a:r>
            <a:endParaRPr lang="en-GB" dirty="0"/>
          </a:p>
        </p:txBody>
      </p:sp>
      <p:sp>
        <p:nvSpPr>
          <p:cNvPr id="4" name="Slide Number Placeholder 3"/>
          <p:cNvSpPr>
            <a:spLocks noGrp="1"/>
          </p:cNvSpPr>
          <p:nvPr>
            <p:ph type="sldNum" sz="quarter" idx="10"/>
          </p:nvPr>
        </p:nvSpPr>
        <p:spPr/>
        <p:txBody>
          <a:bodyPr/>
          <a:lstStyle/>
          <a:p>
            <a:fld id="{74D0246E-7D64-4783-9ADC-F6517F6E9789}" type="slidenum">
              <a:rPr lang="en-GB" smtClean="0"/>
              <a:t>33</a:t>
            </a:fld>
            <a:endParaRPr lang="en-GB"/>
          </a:p>
        </p:txBody>
      </p:sp>
    </p:spTree>
    <p:extLst>
      <p:ext uri="{BB962C8B-B14F-4D97-AF65-F5344CB8AC3E}">
        <p14:creationId xmlns:p14="http://schemas.microsoft.com/office/powerpoint/2010/main" val="3198481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B414A6-26E7-405F-A00A-282045D3EB22}" type="slidenum">
              <a:rPr lang="en-US" smtClean="0"/>
              <a:t>34</a:t>
            </a:fld>
            <a:endParaRPr lang="en-US"/>
          </a:p>
        </p:txBody>
      </p:sp>
    </p:spTree>
    <p:extLst>
      <p:ext uri="{BB962C8B-B14F-4D97-AF65-F5344CB8AC3E}">
        <p14:creationId xmlns:p14="http://schemas.microsoft.com/office/powerpoint/2010/main" val="1537452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sz="1200" baseline="0" dirty="0" smtClean="0"/>
              <a:t>Increasingly</a:t>
            </a:r>
            <a:r>
              <a:rPr lang="en-US" sz="1200" baseline="0" dirty="0"/>
              <a:t>, end users are itching to break out of these constraints and have truly mobile EXPERIENCES where they can bring the experience with them to whatever device is most convenient or productive to use. </a:t>
            </a:r>
            <a:endParaRPr lang="en-US" sz="1200" baseline="0" dirty="0" smtClean="0"/>
          </a:p>
          <a:p>
            <a:pPr defTabSz="924916">
              <a:defRPr/>
            </a:pPr>
            <a:endParaRPr lang="en-US" sz="1200" baseline="0" dirty="0" smtClean="0"/>
          </a:p>
          <a:p>
            <a:pPr defTabSz="924916">
              <a:defRPr/>
            </a:pPr>
            <a:r>
              <a:rPr lang="en-US" sz="1200" baseline="0" dirty="0" smtClean="0"/>
              <a:t>People want to be at the center of the experience – not their device.  If </a:t>
            </a:r>
            <a:r>
              <a:rPr lang="en-US" sz="1200" baseline="0" dirty="0"/>
              <a:t>there is a big screen and you want to share an experience with a group – you should be able to bring the experience to that </a:t>
            </a:r>
            <a:r>
              <a:rPr lang="en-US" sz="1200" baseline="0" dirty="0" smtClean="0"/>
              <a:t>screen</a:t>
            </a:r>
            <a:r>
              <a:rPr lang="en-US" sz="1200" baseline="0" dirty="0"/>
              <a:t>.</a:t>
            </a:r>
            <a:endParaRPr lang="en-US" dirty="0"/>
          </a:p>
          <a:p>
            <a:pPr defTabSz="924916">
              <a:defRPr/>
            </a:pPr>
            <a:endParaRPr lang="en-US" dirty="0"/>
          </a:p>
          <a:p>
            <a:pPr defTabSz="924916">
              <a:defRPr/>
            </a:pPr>
            <a:r>
              <a:rPr lang="en-US" sz="1200" baseline="0" dirty="0"/>
              <a:t>It also is not just about different screen sizes, but in many cases these devices also happen to have different interaction models, whether it be touch, mouse &amp; keyboard, game controller or even pen. For example I find myself wanting to start with touch to interact with my device but when I need to be more productive or do something more precise, like when I was editing these slides, I moved to using both my mouse and my keyboard. I also find that when I wanted to annotate or give notes, that it felt most natural to use my pen. </a:t>
            </a:r>
            <a:endParaRPr lang="en-US" dirty="0"/>
          </a:p>
          <a:p>
            <a:pPr defTabSz="924916">
              <a:defRPr/>
            </a:pPr>
            <a:endParaRPr lang="en-US" dirty="0"/>
          </a:p>
          <a:p>
            <a:pPr defTabSz="924916">
              <a:defRPr/>
            </a:pPr>
            <a:r>
              <a:rPr lang="en-US" sz="1200" baseline="0" dirty="0" smtClean="0"/>
              <a:t>End </a:t>
            </a:r>
            <a:r>
              <a:rPr lang="en-US" sz="1200" baseline="0" dirty="0"/>
              <a:t>users want their experiences available on the right device at the right time – allowing them the simplicity of sharing and collaboration.</a:t>
            </a:r>
            <a:endParaRPr lang="en-US" dirty="0"/>
          </a:p>
          <a:p>
            <a:pPr defTabSz="924916">
              <a:defRPr/>
            </a:pPr>
            <a:endParaRPr lang="en-US" dirty="0"/>
          </a:p>
          <a:p>
            <a:pPr defTabSz="924916">
              <a:defRPr/>
            </a:pPr>
            <a:r>
              <a:rPr lang="en-US" sz="1200" baseline="0" dirty="0"/>
              <a:t>With Windows 10 we are blazing a new path forward for MOBILE EXPERIENCES – breaking out of the limited box of just “mobile devices”</a:t>
            </a:r>
            <a:r>
              <a:rPr lang="en-US" sz="1200" strike="noStrike" baseline="0" dirty="0"/>
              <a:t> and all of this is powered with Universal Apps as they can target and run on all devices in the Windows ecosystem.</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933383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750506"/>
            <a:ext cx="5486400" cy="3600450"/>
          </a:xfrm>
        </p:spPr>
        <p:txBody>
          <a:bodyPr/>
          <a:lstStyle/>
          <a:p>
            <a:pPr marL="171450" indent="-171450">
              <a:spcAft>
                <a:spcPts val="600"/>
              </a:spcAft>
              <a:buFont typeface="Arial" panose="020B0604020202020204" pitchFamily="34" charset="0"/>
              <a:buChar char="•"/>
            </a:pPr>
            <a:r>
              <a:rPr lang="en-US" sz="900" kern="1200" dirty="0" smtClean="0">
                <a:solidFill>
                  <a:schemeClr val="bg1">
                    <a:lumMod val="10000"/>
                  </a:schemeClr>
                </a:solidFill>
                <a:latin typeface="Segoe UI Light" pitchFamily="34" charset="0"/>
                <a:ea typeface="+mn-ea"/>
                <a:cs typeface="+mn-cs"/>
              </a:rPr>
              <a:t>Company owned Windows 10 devices can be joined to the org’s AD domain on-</a:t>
            </a:r>
            <a:r>
              <a:rPr lang="en-US" sz="900" kern="1200" dirty="0" err="1" smtClean="0">
                <a:solidFill>
                  <a:schemeClr val="bg1">
                    <a:lumMod val="10000"/>
                  </a:schemeClr>
                </a:solidFill>
                <a:latin typeface="Segoe UI Light" pitchFamily="34" charset="0"/>
                <a:ea typeface="+mn-ea"/>
                <a:cs typeface="+mn-cs"/>
              </a:rPr>
              <a:t>prem</a:t>
            </a:r>
            <a:r>
              <a:rPr lang="en-US" sz="900" kern="1200" dirty="0" smtClean="0">
                <a:solidFill>
                  <a:schemeClr val="bg1">
                    <a:lumMod val="10000"/>
                  </a:schemeClr>
                </a:solidFill>
                <a:latin typeface="Segoe UI Light" pitchFamily="34" charset="0"/>
                <a:ea typeface="+mn-ea"/>
                <a:cs typeface="+mn-cs"/>
              </a:rPr>
              <a:t> or the Azure AD tenant in the cloud.</a:t>
            </a:r>
          </a:p>
          <a:p>
            <a:pPr marL="171450" indent="-171450">
              <a:spcAft>
                <a:spcPts val="600"/>
              </a:spcAft>
              <a:buFont typeface="Arial" panose="020B0604020202020204" pitchFamily="34" charset="0"/>
              <a:buChar char="•"/>
            </a:pPr>
            <a:r>
              <a:rPr lang="en-US" sz="900" kern="1200" dirty="0" smtClean="0">
                <a:solidFill>
                  <a:schemeClr val="bg1">
                    <a:lumMod val="10000"/>
                  </a:schemeClr>
                </a:solidFill>
                <a:latin typeface="Segoe UI Light" pitchFamily="34" charset="0"/>
                <a:ea typeface="+mn-ea"/>
                <a:cs typeface="+mn-cs"/>
              </a:rPr>
              <a:t>Users log on to Windows with work accounts and seamlessly access apps and resources in either environment.</a:t>
            </a:r>
          </a:p>
          <a:p>
            <a:pPr marL="171450" indent="-171450">
              <a:spcAft>
                <a:spcPts val="600"/>
              </a:spcAft>
              <a:buFont typeface="Arial" panose="020B0604020202020204" pitchFamily="34" charset="0"/>
              <a:buChar char="•"/>
            </a:pPr>
            <a:r>
              <a:rPr lang="en-US" sz="900" kern="1200" dirty="0" smtClean="0">
                <a:solidFill>
                  <a:schemeClr val="bg1">
                    <a:lumMod val="10000"/>
                  </a:schemeClr>
                </a:solidFill>
                <a:latin typeface="Segoe UI Light" pitchFamily="34" charset="0"/>
                <a:ea typeface="+mn-ea"/>
                <a:cs typeface="+mn-cs"/>
              </a:rPr>
              <a:t>Device and app state is roamed, ensuring a consistent experience for employees. They will also be able to backup/restore from the cloud and install authorized apps from the store.</a:t>
            </a:r>
          </a:p>
          <a:p>
            <a:pPr marL="171450" indent="-171450">
              <a:spcAft>
                <a:spcPts val="600"/>
              </a:spcAft>
              <a:buFont typeface="Arial" panose="020B0604020202020204" pitchFamily="34" charset="0"/>
              <a:buChar char="•"/>
            </a:pPr>
            <a:r>
              <a:rPr lang="en-US" sz="900" dirty="0" smtClean="0">
                <a:solidFill>
                  <a:schemeClr val="tx1"/>
                </a:solidFill>
                <a:latin typeface="Segoe UI Light" panose="020B0502040204020203" pitchFamily="34" charset="0"/>
                <a:cs typeface="Segoe UI Light" panose="020B0502040204020203" pitchFamily="34" charset="0"/>
              </a:rPr>
              <a:t>Devices are automatically enrolled in MDM. IT can use Conditional Access to verify device health before providing access to corporate resources.</a:t>
            </a:r>
            <a:endParaRPr lang="en-US" sz="900" kern="1200" dirty="0" smtClean="0">
              <a:solidFill>
                <a:schemeClr val="bg1">
                  <a:lumMod val="10000"/>
                </a:schemeClr>
              </a:solidFill>
              <a:latin typeface="Segoe UI Light" pitchFamily="34" charset="0"/>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BEEF50A8-08B9-4B09-8786-9FFB31E2F664}" type="slidenum">
              <a:rPr lang="en-US" smtClean="0"/>
              <a:t>10</a:t>
            </a:fld>
            <a:endParaRPr lang="en-US"/>
          </a:p>
        </p:txBody>
      </p:sp>
    </p:spTree>
    <p:extLst>
      <p:ext uri="{BB962C8B-B14F-4D97-AF65-F5344CB8AC3E}">
        <p14:creationId xmlns:p14="http://schemas.microsoft.com/office/powerpoint/2010/main" val="2259774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OS settings                         roam with primary account</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App state                            roams with the identity used to acquire the app</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example, with BYOD the OS settings (personalization, accessibility, language, Spartan/IE support, </a:t>
            </a:r>
            <a:r>
              <a:rPr lang="en-US" sz="1200" kern="1200" dirty="0" err="1" smtClean="0">
                <a:solidFill>
                  <a:schemeClr val="tx1"/>
                </a:solidFill>
                <a:effectLst/>
                <a:latin typeface="+mn-lt"/>
                <a:ea typeface="+mn-ea"/>
                <a:cs typeface="+mn-cs"/>
              </a:rPr>
              <a:t>credvault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etc</a:t>
            </a:r>
            <a:r>
              <a:rPr lang="en-US" sz="1200" kern="1200" dirty="0" smtClean="0">
                <a:solidFill>
                  <a:schemeClr val="tx1"/>
                </a:solidFill>
                <a:effectLst/>
                <a:latin typeface="+mn-lt"/>
                <a:ea typeface="+mn-ea"/>
                <a:cs typeface="+mn-cs"/>
              </a:rPr>
              <a:t>) would roam with MSA. </a:t>
            </a:r>
            <a:endParaRPr lang="en-GB" dirty="0"/>
          </a:p>
        </p:txBody>
      </p:sp>
      <p:sp>
        <p:nvSpPr>
          <p:cNvPr id="4" name="Slide Number Placeholder 3"/>
          <p:cNvSpPr>
            <a:spLocks noGrp="1"/>
          </p:cNvSpPr>
          <p:nvPr>
            <p:ph type="sldNum" sz="quarter" idx="10"/>
          </p:nvPr>
        </p:nvSpPr>
        <p:spPr/>
        <p:txBody>
          <a:bodyPr/>
          <a:lstStyle/>
          <a:p>
            <a:fld id="{74D0246E-7D64-4783-9ADC-F6517F6E9789}" type="slidenum">
              <a:rPr lang="en-GB" smtClean="0"/>
              <a:t>11</a:t>
            </a:fld>
            <a:endParaRPr lang="en-GB"/>
          </a:p>
        </p:txBody>
      </p:sp>
    </p:spTree>
    <p:extLst>
      <p:ext uri="{BB962C8B-B14F-4D97-AF65-F5344CB8AC3E}">
        <p14:creationId xmlns:p14="http://schemas.microsoft.com/office/powerpoint/2010/main" val="4176050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App state                            roams with the identity used to acquire the app</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Any applications purchased via the consumer store would roam to MSA/OneDrive and any applications purchased from the corporate store would roam to AAD/Azure.</a:t>
            </a:r>
          </a:p>
          <a:p>
            <a:r>
              <a:rPr lang="en-US" sz="1200" kern="1200" dirty="0" smtClean="0">
                <a:solidFill>
                  <a:schemeClr val="tx1"/>
                </a:solidFill>
                <a:effectLst/>
                <a:latin typeface="+mn-lt"/>
                <a:ea typeface="+mn-ea"/>
                <a:cs typeface="+mn-cs"/>
              </a:rPr>
              <a:t>There are absolutely no changes required in the underlying data model to support AAD roaming.  The magic happens at the “identity” level.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can’t get OS settings or an application to roam to both clouds at the same time.</a:t>
            </a: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74D0246E-7D64-4783-9ADC-F6517F6E9789}" type="slidenum">
              <a:rPr lang="en-GB" smtClean="0"/>
              <a:t>12</a:t>
            </a:fld>
            <a:endParaRPr lang="en-GB"/>
          </a:p>
        </p:txBody>
      </p:sp>
    </p:spTree>
    <p:extLst>
      <p:ext uri="{BB962C8B-B14F-4D97-AF65-F5344CB8AC3E}">
        <p14:creationId xmlns:p14="http://schemas.microsoft.com/office/powerpoint/2010/main" val="4165848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Note again that the roaming data isn't cleared out instantly when you uninstall all the apps, and is held for a reasonable time (like a month, but the exact time is not guaranteed).</a:t>
            </a:r>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986291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803668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Btw – this works for WAB and IE too!</a:t>
            </a:r>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5/14/2015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629528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5/14/2015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860970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d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smtClean="0"/>
          </a:p>
        </p:txBody>
      </p:sp>
      <p:sp>
        <p:nvSpPr>
          <p:cNvPr id="5" name="Slide Number Placeholder 4"/>
          <p:cNvSpPr>
            <a:spLocks noGrp="1"/>
          </p:cNvSpPr>
          <p:nvPr>
            <p:ph type="sldNum" sz="quarter" idx="12"/>
          </p:nvPr>
        </p:nvSpPr>
        <p:spPr/>
        <p:txBody>
          <a:bodyPr/>
          <a:lstStyle/>
          <a:p>
            <a:endParaRPr lang="en-US" dirty="0"/>
          </a:p>
        </p:txBody>
      </p:sp>
      <p:sp>
        <p:nvSpPr>
          <p:cNvPr id="7" name="Title 1"/>
          <p:cNvSpPr>
            <a:spLocks noGrp="1"/>
          </p:cNvSpPr>
          <p:nvPr>
            <p:ph type="title"/>
          </p:nvPr>
        </p:nvSpPr>
        <p:spPr>
          <a:xfrm>
            <a:off x="269240" y="289511"/>
            <a:ext cx="11655840" cy="899665"/>
          </a:xfrm>
        </p:spPr>
        <p:txBody>
          <a:bodyPr/>
          <a:lstStyle/>
          <a:p>
            <a:r>
              <a:rPr lang="en-US" smtClean="0"/>
              <a:t>Click to edit Master title style</a:t>
            </a:r>
            <a:endParaRPr lang="en-US"/>
          </a:p>
        </p:txBody>
      </p:sp>
      <p:sp>
        <p:nvSpPr>
          <p:cNvPr id="8" name="Rectangle 7"/>
          <p:cNvSpPr/>
          <p:nvPr userDrawn="1"/>
        </p:nvSpPr>
        <p:spPr>
          <a:xfrm>
            <a:off x="269239" y="1562282"/>
            <a:ext cx="11653522" cy="4686054"/>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4464" tIns="89642" rIns="134464" bIns="89642" rtlCol="0" anchor="t" anchorCtr="0"/>
          <a:lstStyle/>
          <a:p>
            <a:pPr algn="ctr"/>
            <a:endParaRPr lang="en-US" sz="1765" dirty="0" err="1" smtClean="0">
              <a:ln w="12700" cmpd="sng">
                <a:solidFill>
                  <a:schemeClr val="tx1"/>
                </a:solidFill>
              </a:ln>
              <a:solidFill>
                <a:schemeClr val="tx2"/>
              </a:solidFill>
            </a:endParaRPr>
          </a:p>
        </p:txBody>
      </p:sp>
      <p:sp>
        <p:nvSpPr>
          <p:cNvPr id="9" name="Text Placeholder 16"/>
          <p:cNvSpPr>
            <a:spLocks noGrp="1"/>
          </p:cNvSpPr>
          <p:nvPr>
            <p:ph type="body" sz="quarter" idx="21" hasCustomPrompt="1"/>
          </p:nvPr>
        </p:nvSpPr>
        <p:spPr>
          <a:xfrm>
            <a:off x="269239" y="1563382"/>
            <a:ext cx="11653522" cy="1692925"/>
          </a:xfrm>
        </p:spPr>
        <p:txBody>
          <a:bodyPr lIns="182880" tIns="182880" rIns="182880" bIns="182880"/>
          <a:lstStyle>
            <a:lvl1pPr marL="112038" indent="-112038">
              <a:lnSpc>
                <a:spcPct val="110000"/>
              </a:lnSpc>
              <a:buFont typeface="Lucida Grande"/>
              <a:buChar char=" "/>
              <a:defRPr sz="1372" baseline="0">
                <a:solidFill>
                  <a:schemeClr val="tx1"/>
                </a:solidFill>
                <a:latin typeface="Consolas"/>
                <a:cs typeface="Consolas"/>
              </a:defRPr>
            </a:lvl1pPr>
            <a:lvl2pPr marL="563307" indent="-112038">
              <a:lnSpc>
                <a:spcPct val="110000"/>
              </a:lnSpc>
              <a:buFont typeface="Lucida Grande"/>
              <a:buChar char=" "/>
              <a:defRPr sz="1372">
                <a:solidFill>
                  <a:schemeClr val="tx1"/>
                </a:solidFill>
                <a:latin typeface="Consolas"/>
              </a:defRPr>
            </a:lvl2pPr>
            <a:lvl3pPr marL="1008350" indent="-112038">
              <a:lnSpc>
                <a:spcPct val="110000"/>
              </a:lnSpc>
              <a:buFont typeface="Lucida Grande"/>
              <a:buChar char=" "/>
              <a:defRPr sz="1372" baseline="0">
                <a:solidFill>
                  <a:schemeClr val="tx1"/>
                </a:solidFill>
                <a:latin typeface="Consolas"/>
              </a:defRPr>
            </a:lvl3pPr>
            <a:lvl4pPr marL="1459619" indent="-112038">
              <a:lnSpc>
                <a:spcPct val="110000"/>
              </a:lnSpc>
              <a:buFont typeface="Lucida Grande"/>
              <a:buChar char=" "/>
              <a:defRPr sz="1372" baseline="0">
                <a:solidFill>
                  <a:schemeClr val="tx1"/>
                </a:solidFill>
                <a:latin typeface="Consolas"/>
              </a:defRPr>
            </a:lvl4pPr>
            <a:lvl5pPr marL="1904662" indent="-112038">
              <a:lnSpc>
                <a:spcPct val="110000"/>
              </a:lnSpc>
              <a:buFont typeface="Lucida Grande"/>
              <a:buChar char=" "/>
              <a:defRPr sz="1372" baseline="0">
                <a:solidFill>
                  <a:schemeClr val="tx1"/>
                </a:solidFill>
                <a:latin typeface="Consolas"/>
              </a:defRPr>
            </a:lvl5pPr>
          </a:lstStyle>
          <a:p>
            <a:pPr lvl="0"/>
            <a:r>
              <a:rPr lang="en-US" dirty="0" smtClean="0"/>
              <a:t>Code Snippet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38093942"/>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fld id="{2F3BAC70-3324-4D03-BF37-DF6E49462F99}" type="datetime1">
              <a:rPr lang="en-US" smtClean="0"/>
              <a:t>5/14/2015</a:t>
            </a:fld>
            <a:endParaRPr lang="en-US"/>
          </a:p>
        </p:txBody>
      </p:sp>
      <p:sp>
        <p:nvSpPr>
          <p:cNvPr id="5" name="Footer Placeholder 4"/>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spTree>
    <p:extLst>
      <p:ext uri="{BB962C8B-B14F-4D97-AF65-F5344CB8AC3E}">
        <p14:creationId xmlns:p14="http://schemas.microsoft.com/office/powerpoint/2010/main" val="54089806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75971"/>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2" name="Date Placeholder 1"/>
          <p:cNvSpPr>
            <a:spLocks noGrp="1"/>
          </p:cNvSpPr>
          <p:nvPr>
            <p:ph type="dt" sz="half" idx="11"/>
          </p:nvPr>
        </p:nvSpPr>
        <p:spPr/>
        <p:txBody>
          <a:bodyPr/>
          <a:lstStyle/>
          <a:p>
            <a:fld id="{9CDF5C6C-1D7F-4181-894D-D1D5CDC09395}" type="datetime1">
              <a:rPr lang="en-US" smtClean="0"/>
              <a:t>5/14/2015</a:t>
            </a:fld>
            <a:endParaRPr lang="en-US"/>
          </a:p>
        </p:txBody>
      </p:sp>
      <p:sp>
        <p:nvSpPr>
          <p:cNvPr id="3" name="Footer Placeholder 2"/>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spTree>
    <p:extLst>
      <p:ext uri="{BB962C8B-B14F-4D97-AF65-F5344CB8AC3E}">
        <p14:creationId xmlns:p14="http://schemas.microsoft.com/office/powerpoint/2010/main" val="4093254942"/>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MICROSOFT CONFIDENTIAL</a:t>
            </a:r>
          </a:p>
        </p:txBody>
      </p:sp>
    </p:spTree>
    <p:extLst>
      <p:ext uri="{BB962C8B-B14F-4D97-AF65-F5344CB8AC3E}">
        <p14:creationId xmlns:p14="http://schemas.microsoft.com/office/powerpoint/2010/main" val="132176504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Date Placeholder 2"/>
          <p:cNvSpPr>
            <a:spLocks noGrp="1"/>
          </p:cNvSpPr>
          <p:nvPr>
            <p:ph type="dt" sz="half" idx="10"/>
          </p:nvPr>
        </p:nvSpPr>
        <p:spPr/>
        <p:txBody>
          <a:bodyPr/>
          <a:lstStyle>
            <a:lvl1pPr>
              <a:defRPr>
                <a:solidFill>
                  <a:schemeClr val="accent2">
                    <a:lumMod val="40000"/>
                    <a:lumOff val="60000"/>
                  </a:schemeClr>
                </a:solidFill>
              </a:defRPr>
            </a:lvl1pPr>
          </a:lstStyle>
          <a:p>
            <a:fld id="{F274F2DA-A81A-445A-980A-0AA0F39FE90C}" type="datetime1">
              <a:rPr lang="en-US" smtClean="0"/>
              <a:pPr/>
              <a:t>5/14/2015</a:t>
            </a:fld>
            <a:endParaRPr lang="en-US"/>
          </a:p>
        </p:txBody>
      </p:sp>
      <p:sp>
        <p:nvSpPr>
          <p:cNvPr id="4" name="Footer Placeholder 3"/>
          <p:cNvSpPr>
            <a:spLocks noGrp="1"/>
          </p:cNvSpPr>
          <p:nvPr>
            <p:ph type="ftr" sz="quarter" idx="11"/>
          </p:nvPr>
        </p:nvSpPr>
        <p:spPr/>
        <p:txBody>
          <a:bodyPr/>
          <a:lstStyle>
            <a:lvl1pPr>
              <a:defRPr>
                <a:solidFill>
                  <a:schemeClr val="accent2">
                    <a:lumMod val="40000"/>
                    <a:lumOff val="60000"/>
                  </a:schemeClr>
                </a:solidFill>
              </a:defRPr>
            </a:lvl1pPr>
          </a:lstStyle>
          <a:p>
            <a:r>
              <a:rPr lang="en-US" smtClean="0"/>
              <a:t>Microsoft Confidential</a:t>
            </a:r>
            <a:endParaRPr lang="en-US" dirty="0" smtClean="0"/>
          </a:p>
        </p:txBody>
      </p:sp>
      <p:sp>
        <p:nvSpPr>
          <p:cNvPr id="5" name="Slide Number Placeholder 4"/>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5"/>
            <a:ext cx="1360136" cy="460492"/>
          </a:xfrm>
          <a:prstGeom prst="rect">
            <a:avLst/>
          </a:prstGeom>
        </p:spPr>
      </p:pic>
    </p:spTree>
    <p:extLst>
      <p:ext uri="{BB962C8B-B14F-4D97-AF65-F5344CB8AC3E}">
        <p14:creationId xmlns:p14="http://schemas.microsoft.com/office/powerpoint/2010/main" val="18564491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1"/>
          </p:nvPr>
        </p:nvSpPr>
        <p:spPr/>
        <p:txBody>
          <a:bodyPr/>
          <a:lstStyle/>
          <a:p>
            <a:fld id="{DB2B500F-D182-45FE-9614-9C63CFD5D7C7}" type="datetime1">
              <a:rPr lang="en-US" smtClean="0"/>
              <a:t>5/14/2015</a:t>
            </a:fld>
            <a:endParaRPr lang="en-US"/>
          </a:p>
        </p:txBody>
      </p:sp>
      <p:sp>
        <p:nvSpPr>
          <p:cNvPr id="5" name="Footer Placeholder 4"/>
          <p:cNvSpPr>
            <a:spLocks noGrp="1"/>
          </p:cNvSpPr>
          <p:nvPr>
            <p:ph type="ftr" sz="quarter" idx="12"/>
          </p:nvPr>
        </p:nvSpPr>
        <p:spPr/>
        <p:txBody>
          <a:bodyPr/>
          <a:lstStyle/>
          <a:p>
            <a:r>
              <a:rPr lang="en-US" smtClean="0"/>
              <a:t>Microsoft Confidential</a:t>
            </a:r>
            <a:endParaRPr lang="en-US" dirty="0" smtClean="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064" y="6248336"/>
            <a:ext cx="1360136" cy="460491"/>
          </a:xfrm>
          <a:prstGeom prst="rect">
            <a:avLst/>
          </a:prstGeom>
        </p:spPr>
      </p:pic>
    </p:spTree>
    <p:extLst>
      <p:ext uri="{BB962C8B-B14F-4D97-AF65-F5344CB8AC3E}">
        <p14:creationId xmlns:p14="http://schemas.microsoft.com/office/powerpoint/2010/main" val="115517252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4043" y="87503"/>
            <a:ext cx="11034500" cy="910024"/>
          </a:xfrm>
        </p:spPr>
        <p:txBody>
          <a:bodyPr lIns="0">
            <a:normAutofit/>
          </a:bodyPr>
          <a:lstStyle>
            <a:lvl1pPr algn="l">
              <a:defRPr sz="3733"/>
            </a:lvl1pPr>
          </a:lstStyle>
          <a:p>
            <a:r>
              <a:rPr lang="en-US" smtClean="0"/>
              <a:t>Click to edit Master title style</a:t>
            </a:r>
            <a:endParaRPr lang="en-US" dirty="0"/>
          </a:p>
        </p:txBody>
      </p:sp>
      <p:sp>
        <p:nvSpPr>
          <p:cNvPr id="15" name="Content Placeholder 14"/>
          <p:cNvSpPr>
            <a:spLocks noGrp="1"/>
          </p:cNvSpPr>
          <p:nvPr>
            <p:ph sz="quarter" idx="18"/>
          </p:nvPr>
        </p:nvSpPr>
        <p:spPr>
          <a:xfrm>
            <a:off x="560717" y="1507483"/>
            <a:ext cx="9572495" cy="4138612"/>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314406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20151451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6" r:id="rId20"/>
    <p:sldLayoutId id="2147483737" r:id="rId21"/>
    <p:sldLayoutId id="2147483738" r:id="rId22"/>
    <p:sldLayoutId id="2147483740" r:id="rId23"/>
    <p:sldLayoutId id="2147483741" r:id="rId24"/>
    <p:sldLayoutId id="2147483742" r:id="rId25"/>
    <p:sldLayoutId id="2147483743" r:id="rId26"/>
    <p:sldLayoutId id="2147483744" r:id="rId27"/>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channel9.msdn.com/Events/Build/2015/3-734"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9.png"/><Relationship Id="rId10" Type="http://schemas.openxmlformats.org/officeDocument/2006/relationships/image" Target="../media/image12.png"/><Relationship Id="rId4" Type="http://schemas.openxmlformats.org/officeDocument/2006/relationships/image" Target="../media/image8.jpe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Connected Experiences</a:t>
            </a:r>
            <a:endParaRPr lang="en-GB" dirty="0"/>
          </a:p>
        </p:txBody>
      </p:sp>
      <p:sp>
        <p:nvSpPr>
          <p:cNvPr id="3" name="Subtitle 2"/>
          <p:cNvSpPr>
            <a:spLocks noGrp="1"/>
          </p:cNvSpPr>
          <p:nvPr>
            <p:ph type="subTitle" idx="1"/>
          </p:nvPr>
        </p:nvSpPr>
        <p:spPr>
          <a:xfrm>
            <a:off x="728296" y="3431828"/>
            <a:ext cx="9216982" cy="2238552"/>
          </a:xfrm>
        </p:spPr>
        <p:txBody>
          <a:bodyPr/>
          <a:lstStyle/>
          <a:p>
            <a:r>
              <a:rPr lang="en-GB" dirty="0"/>
              <a:t>A Developer's Guide to Windows </a:t>
            </a:r>
            <a:r>
              <a:rPr lang="en-GB" dirty="0" smtClean="0"/>
              <a:t>10</a:t>
            </a:r>
            <a:br>
              <a:rPr lang="en-GB" dirty="0" smtClean="0"/>
            </a:br>
            <a:r>
              <a:rPr lang="en-US" dirty="0" smtClean="0">
                <a:solidFill>
                  <a:schemeClr val="bg1">
                    <a:lumMod val="75000"/>
                  </a:schemeClr>
                </a:solidFill>
              </a:rPr>
              <a:t>Andy &amp; Jerry</a:t>
            </a:r>
            <a:endParaRPr lang="en-GB" dirty="0"/>
          </a:p>
        </p:txBody>
      </p:sp>
    </p:spTree>
    <p:extLst>
      <p:ext uri="{BB962C8B-B14F-4D97-AF65-F5344CB8AC3E}">
        <p14:creationId xmlns:p14="http://schemas.microsoft.com/office/powerpoint/2010/main" val="9742914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Windows 10 takes a bold step forward…</a:t>
            </a:r>
            <a:endParaRPr lang="en-GB" sz="4400" dirty="0"/>
          </a:p>
        </p:txBody>
      </p:sp>
      <p:sp>
        <p:nvSpPr>
          <p:cNvPr id="6" name="Content Placeholder 5"/>
          <p:cNvSpPr txBox="1">
            <a:spLocks/>
          </p:cNvSpPr>
          <p:nvPr/>
        </p:nvSpPr>
        <p:spPr>
          <a:xfrm>
            <a:off x="4676661" y="1718758"/>
            <a:ext cx="7171398" cy="4251869"/>
          </a:xfrm>
          <a:prstGeom prst="rect">
            <a:avLst/>
          </a:prstGeom>
        </p:spPr>
        <p:txBody>
          <a:bodyPr vert="horz" wrap="square" lIns="143408" tIns="89630" rIns="143408" bIns="89630" rtlCol="0">
            <a:spAutoFit/>
          </a:bodyPr>
          <a:lst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2548" kern="1200" spc="0" baseline="0">
                <a:gradFill>
                  <a:gsLst>
                    <a:gs pos="1250">
                      <a:schemeClr val="tx1"/>
                    </a:gs>
                    <a:gs pos="100000">
                      <a:schemeClr val="tx1"/>
                    </a:gs>
                  </a:gsLst>
                  <a:lin ang="5400000" scaled="0"/>
                </a:gradFill>
                <a:latin typeface="+mn-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nSpc>
                <a:spcPct val="100000"/>
              </a:lnSpc>
              <a:spcAft>
                <a:spcPts val="588"/>
              </a:spcAft>
              <a:buFont typeface="Wingdings" panose="05000000000000000000" pitchFamily="2" charset="2"/>
              <a:buChar char="ü"/>
            </a:pPr>
            <a:r>
              <a:rPr lang="en-US" sz="2549" dirty="0">
                <a:solidFill>
                  <a:schemeClr val="tx1"/>
                </a:solidFill>
                <a:latin typeface="+mj-lt"/>
              </a:rPr>
              <a:t>Windows connects with AD and AAD too!</a:t>
            </a:r>
          </a:p>
          <a:p>
            <a:pPr>
              <a:lnSpc>
                <a:spcPct val="100000"/>
              </a:lnSpc>
              <a:spcAft>
                <a:spcPts val="588"/>
              </a:spcAft>
              <a:buFont typeface="Wingdings" panose="05000000000000000000" pitchFamily="2" charset="2"/>
              <a:buChar char="ü"/>
            </a:pPr>
            <a:r>
              <a:rPr lang="en-US" sz="2549" dirty="0">
                <a:solidFill>
                  <a:schemeClr val="tx1"/>
                </a:solidFill>
                <a:latin typeface="+mj-lt"/>
              </a:rPr>
              <a:t>Log on to Windows with work accounts </a:t>
            </a:r>
          </a:p>
          <a:p>
            <a:pPr>
              <a:lnSpc>
                <a:spcPct val="100000"/>
              </a:lnSpc>
              <a:spcAft>
                <a:spcPts val="588"/>
              </a:spcAft>
              <a:buFont typeface="Wingdings" panose="05000000000000000000" pitchFamily="2" charset="2"/>
              <a:buChar char="ü"/>
            </a:pPr>
            <a:r>
              <a:rPr lang="en-US" sz="2549" dirty="0">
                <a:solidFill>
                  <a:schemeClr val="tx1"/>
                </a:solidFill>
                <a:latin typeface="+mj-lt"/>
              </a:rPr>
              <a:t>Access apps &amp; resources in either environment</a:t>
            </a:r>
          </a:p>
          <a:p>
            <a:pPr>
              <a:lnSpc>
                <a:spcPct val="100000"/>
              </a:lnSpc>
              <a:spcAft>
                <a:spcPts val="588"/>
              </a:spcAft>
              <a:buFont typeface="Wingdings" panose="05000000000000000000" pitchFamily="2" charset="2"/>
              <a:buChar char="ü"/>
            </a:pPr>
            <a:r>
              <a:rPr lang="en-US" sz="2549" dirty="0">
                <a:solidFill>
                  <a:schemeClr val="tx1"/>
                </a:solidFill>
                <a:latin typeface="+mj-lt"/>
              </a:rPr>
              <a:t>Device and app state roams</a:t>
            </a:r>
          </a:p>
          <a:p>
            <a:pPr>
              <a:lnSpc>
                <a:spcPct val="100000"/>
              </a:lnSpc>
              <a:spcAft>
                <a:spcPts val="588"/>
              </a:spcAft>
              <a:buFont typeface="Wingdings" panose="05000000000000000000" pitchFamily="2" charset="2"/>
              <a:buChar char="ü"/>
            </a:pPr>
            <a:r>
              <a:rPr lang="en-US" sz="2549" dirty="0">
                <a:solidFill>
                  <a:schemeClr val="tx1"/>
                </a:solidFill>
                <a:latin typeface="+mj-lt"/>
              </a:rPr>
              <a:t>Install apps from the Business Store Portal</a:t>
            </a:r>
          </a:p>
          <a:p>
            <a:pPr>
              <a:lnSpc>
                <a:spcPct val="100000"/>
              </a:lnSpc>
              <a:spcAft>
                <a:spcPts val="588"/>
              </a:spcAft>
              <a:buFont typeface="Wingdings" panose="05000000000000000000" pitchFamily="2" charset="2"/>
              <a:buChar char="ü"/>
            </a:pPr>
            <a:r>
              <a:rPr lang="en-US" sz="2549" dirty="0">
                <a:solidFill>
                  <a:schemeClr val="tx1"/>
                </a:solidFill>
                <a:latin typeface="Segoe UI Light" panose="020B0502040204020203" pitchFamily="34" charset="0"/>
                <a:cs typeface="Segoe UI Light" panose="020B0502040204020203" pitchFamily="34" charset="0"/>
              </a:rPr>
              <a:t>Devices are automatically enrolled in MDM</a:t>
            </a:r>
          </a:p>
          <a:p>
            <a:pPr>
              <a:lnSpc>
                <a:spcPct val="100000"/>
              </a:lnSpc>
              <a:spcAft>
                <a:spcPts val="588"/>
              </a:spcAft>
              <a:buFont typeface="Wingdings" panose="05000000000000000000" pitchFamily="2" charset="2"/>
              <a:buChar char="ü"/>
            </a:pPr>
            <a:r>
              <a:rPr lang="en-US" sz="2549" dirty="0">
                <a:solidFill>
                  <a:schemeClr val="tx1"/>
                </a:solidFill>
                <a:latin typeface="Segoe UI Light" panose="020B0502040204020203" pitchFamily="34" charset="0"/>
                <a:cs typeface="Segoe UI Light" panose="020B0502040204020203" pitchFamily="34" charset="0"/>
              </a:rPr>
              <a:t>IT can use Conditional Access</a:t>
            </a:r>
            <a:endParaRPr lang="en-US" sz="2549" dirty="0">
              <a:solidFill>
                <a:schemeClr val="tx1"/>
              </a:solidFill>
              <a:latin typeface="+mj-lt"/>
            </a:endParaRPr>
          </a:p>
        </p:txBody>
      </p:sp>
      <p:sp>
        <p:nvSpPr>
          <p:cNvPr id="2" name="Text Placeholder 1"/>
          <p:cNvSpPr>
            <a:spLocks noGrp="1"/>
          </p:cNvSpPr>
          <p:nvPr>
            <p:ph type="body" sz="quarter" idx="10"/>
          </p:nvPr>
        </p:nvSpPr>
        <p:spPr/>
        <p:txBody>
          <a:bodyPr/>
          <a:lstStyle/>
          <a:p>
            <a:r>
              <a:rPr lang="en-GB" dirty="0" smtClean="0"/>
              <a:t> </a:t>
            </a:r>
            <a:endParaRPr lang="en-GB" dirty="0"/>
          </a:p>
        </p:txBody>
      </p:sp>
      <p:pic>
        <p:nvPicPr>
          <p:cNvPr id="113" name="Picture 112"/>
          <p:cNvPicPr>
            <a:picLocks noChangeAspect="1"/>
          </p:cNvPicPr>
          <p:nvPr/>
        </p:nvPicPr>
        <p:blipFill>
          <a:blip r:embed="rId3"/>
          <a:stretch>
            <a:fillRect/>
          </a:stretch>
        </p:blipFill>
        <p:spPr>
          <a:xfrm>
            <a:off x="312617" y="1565651"/>
            <a:ext cx="4214640" cy="41562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49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2250"/>
                            </p:stCondLst>
                            <p:childTnLst>
                              <p:par>
                                <p:cTn id="17" presetID="10" presetClass="entr" presetSubtype="0" fill="hold" grpId="0" nodeType="afterEffect">
                                  <p:stCondLst>
                                    <p:cond delay="25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3000"/>
                            </p:stCondLst>
                            <p:childTnLst>
                              <p:par>
                                <p:cTn id="21" presetID="10" presetClass="entr" presetSubtype="0" fill="hold" grpId="0" nodeType="afterEffect">
                                  <p:stCondLst>
                                    <p:cond delay="25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3750"/>
                            </p:stCondLst>
                            <p:childTnLst>
                              <p:par>
                                <p:cTn id="25" presetID="10" presetClass="entr" presetSubtype="0" fill="hold" grpId="0" nodeType="afterEffect">
                                  <p:stCondLst>
                                    <p:cond delay="25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par>
                          <p:cTn id="28" fill="hold">
                            <p:stCondLst>
                              <p:cond delay="4500"/>
                            </p:stCondLst>
                            <p:childTnLst>
                              <p:par>
                                <p:cTn id="29" presetID="10" presetClass="entr" presetSubtype="0" fill="hold" grpId="0" nodeType="afterEffect">
                                  <p:stCondLst>
                                    <p:cond delay="25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OS Settings Roaming in Windows 10</a:t>
            </a:r>
            <a:endParaRPr lang="en-GB" dirty="0"/>
          </a:p>
        </p:txBody>
      </p:sp>
      <p:pic>
        <p:nvPicPr>
          <p:cNvPr id="5" name="Picture 4"/>
          <p:cNvPicPr>
            <a:picLocks noChangeAspect="1"/>
          </p:cNvPicPr>
          <p:nvPr/>
        </p:nvPicPr>
        <p:blipFill>
          <a:blip r:embed="rId3"/>
          <a:stretch>
            <a:fillRect/>
          </a:stretch>
        </p:blipFill>
        <p:spPr>
          <a:xfrm>
            <a:off x="6897278" y="1281835"/>
            <a:ext cx="2895851" cy="2126164"/>
          </a:xfrm>
          <a:prstGeom prst="rect">
            <a:avLst/>
          </a:prstGeom>
        </p:spPr>
      </p:pic>
      <p:pic>
        <p:nvPicPr>
          <p:cNvPr id="6" name="Picture 5"/>
          <p:cNvPicPr>
            <a:picLocks noChangeAspect="1"/>
          </p:cNvPicPr>
          <p:nvPr/>
        </p:nvPicPr>
        <p:blipFill>
          <a:blip r:embed="rId4"/>
          <a:stretch>
            <a:fillRect/>
          </a:stretch>
        </p:blipFill>
        <p:spPr>
          <a:xfrm>
            <a:off x="2423349" y="1281835"/>
            <a:ext cx="2895851" cy="2126164"/>
          </a:xfrm>
          <a:prstGeom prst="rect">
            <a:avLst/>
          </a:prstGeom>
        </p:spPr>
      </p:pic>
      <p:pic>
        <p:nvPicPr>
          <p:cNvPr id="4" name="Picture 3"/>
          <p:cNvPicPr>
            <a:picLocks noChangeAspect="1"/>
          </p:cNvPicPr>
          <p:nvPr/>
        </p:nvPicPr>
        <p:blipFill>
          <a:blip r:embed="rId5"/>
          <a:stretch>
            <a:fillRect/>
          </a:stretch>
        </p:blipFill>
        <p:spPr>
          <a:xfrm>
            <a:off x="4270353" y="4967926"/>
            <a:ext cx="3372563" cy="1176936"/>
          </a:xfrm>
          <a:prstGeom prst="rect">
            <a:avLst/>
          </a:prstGeom>
        </p:spPr>
      </p:pic>
      <p:pic>
        <p:nvPicPr>
          <p:cNvPr id="55" name="Picture 54"/>
          <p:cNvPicPr>
            <a:picLocks noChangeAspect="1"/>
          </p:cNvPicPr>
          <p:nvPr/>
        </p:nvPicPr>
        <p:blipFill rotWithShape="1">
          <a:blip r:embed="rId6" cstate="print">
            <a:extLst>
              <a:ext uri="{28A0092B-C50C-407E-A947-70E740481C1C}">
                <a14:useLocalDpi xmlns:a14="http://schemas.microsoft.com/office/drawing/2010/main" val="0"/>
              </a:ext>
            </a:extLst>
          </a:blip>
          <a:srcRect t="26886" b="26365"/>
          <a:stretch/>
        </p:blipFill>
        <p:spPr>
          <a:xfrm>
            <a:off x="4569322" y="5962454"/>
            <a:ext cx="2774623" cy="810705"/>
          </a:xfrm>
          <a:prstGeom prst="rect">
            <a:avLst/>
          </a:prstGeom>
        </p:spPr>
      </p:pic>
      <p:sp>
        <p:nvSpPr>
          <p:cNvPr id="56" name="TextBox 55"/>
          <p:cNvSpPr txBox="1"/>
          <p:nvPr/>
        </p:nvSpPr>
        <p:spPr>
          <a:xfrm>
            <a:off x="537326" y="4926067"/>
            <a:ext cx="3733025" cy="1218795"/>
          </a:xfrm>
          <a:prstGeom prst="rect">
            <a:avLst/>
          </a:prstGeom>
          <a:noFill/>
        </p:spPr>
        <p:txBody>
          <a:bodyPr wrap="square" lIns="137160" tIns="109728" rIns="137160" bIns="109728" rtlCol="0">
            <a:spAutoFit/>
          </a:bodyPr>
          <a:lstStyle/>
          <a:p>
            <a:pPr>
              <a:lnSpc>
                <a:spcPct val="90000"/>
              </a:lnSpc>
              <a:spcBef>
                <a:spcPts val="600"/>
              </a:spcBef>
            </a:pPr>
            <a:r>
              <a:rPr lang="en-US" dirty="0"/>
              <a:t>OS settings (personalization, accessibility, language, Spartan/IE support, </a:t>
            </a:r>
            <a:r>
              <a:rPr lang="en-US" dirty="0" smtClean="0"/>
              <a:t>credentials vault</a:t>
            </a:r>
            <a:r>
              <a:rPr lang="en-US" dirty="0"/>
              <a:t>, </a:t>
            </a:r>
            <a:r>
              <a:rPr lang="en-US" dirty="0" err="1"/>
              <a:t>etc</a:t>
            </a:r>
            <a:r>
              <a:rPr lang="en-US" dirty="0"/>
              <a:t>) </a:t>
            </a:r>
            <a:r>
              <a:rPr lang="en-US" dirty="0" smtClean="0"/>
              <a:t>roam with the </a:t>
            </a:r>
            <a:r>
              <a:rPr lang="en-US" i="1" dirty="0" smtClean="0"/>
              <a:t>primary</a:t>
            </a:r>
            <a:r>
              <a:rPr lang="en-US" dirty="0" smtClean="0"/>
              <a:t> account</a:t>
            </a:r>
            <a:endParaRPr lang="en-GB" dirty="0" err="1" smtClean="0"/>
          </a:p>
        </p:txBody>
      </p:sp>
      <p:cxnSp>
        <p:nvCxnSpPr>
          <p:cNvPr id="58" name="Elbow Connector 57"/>
          <p:cNvCxnSpPr/>
          <p:nvPr/>
        </p:nvCxnSpPr>
        <p:spPr>
          <a:xfrm rot="5400000" flipH="1" flipV="1">
            <a:off x="5238554" y="3215704"/>
            <a:ext cx="2443899" cy="8735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095999" y="3725047"/>
            <a:ext cx="3368511" cy="720197"/>
          </a:xfrm>
          <a:prstGeom prst="rect">
            <a:avLst/>
          </a:prstGeom>
          <a:noFill/>
        </p:spPr>
        <p:txBody>
          <a:bodyPr wrap="square" lIns="137160" tIns="109728" rIns="137160" bIns="109728" rtlCol="0">
            <a:spAutoFit/>
          </a:bodyPr>
          <a:lstStyle/>
          <a:p>
            <a:pPr>
              <a:lnSpc>
                <a:spcPct val="90000"/>
              </a:lnSpc>
              <a:spcBef>
                <a:spcPts val="600"/>
              </a:spcBef>
            </a:pPr>
            <a:r>
              <a:rPr lang="en-GB" dirty="0" smtClean="0"/>
              <a:t>OS settings roam to OneDrive for Business for AAD identity</a:t>
            </a:r>
          </a:p>
        </p:txBody>
      </p:sp>
      <p:cxnSp>
        <p:nvCxnSpPr>
          <p:cNvPr id="69" name="Elbow Connector 68"/>
          <p:cNvCxnSpPr/>
          <p:nvPr/>
        </p:nvCxnSpPr>
        <p:spPr>
          <a:xfrm rot="16200000" flipV="1">
            <a:off x="4104195" y="3331967"/>
            <a:ext cx="2443900" cy="641023"/>
          </a:xfrm>
          <a:prstGeom prst="bentConnector3">
            <a:avLst>
              <a:gd name="adj1" fmla="val 99759"/>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2403838" y="3725047"/>
            <a:ext cx="3368511" cy="720197"/>
          </a:xfrm>
          <a:prstGeom prst="rect">
            <a:avLst/>
          </a:prstGeom>
          <a:noFill/>
        </p:spPr>
        <p:txBody>
          <a:bodyPr wrap="square" lIns="137160" tIns="109728" rIns="137160" bIns="109728" rtlCol="0">
            <a:spAutoFit/>
          </a:bodyPr>
          <a:lstStyle/>
          <a:p>
            <a:pPr>
              <a:lnSpc>
                <a:spcPct val="90000"/>
              </a:lnSpc>
              <a:spcBef>
                <a:spcPts val="600"/>
              </a:spcBef>
            </a:pPr>
            <a:r>
              <a:rPr lang="en-GB" dirty="0" smtClean="0"/>
              <a:t>OS settings roam to OneDrive for MSA identity</a:t>
            </a:r>
          </a:p>
        </p:txBody>
      </p:sp>
    </p:spTree>
    <p:extLst>
      <p:ext uri="{BB962C8B-B14F-4D97-AF65-F5344CB8AC3E}">
        <p14:creationId xmlns:p14="http://schemas.microsoft.com/office/powerpoint/2010/main" val="19094719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 Settings Roaming in Windows 10</a:t>
            </a:r>
            <a:endParaRPr lang="en-GB" dirty="0"/>
          </a:p>
        </p:txBody>
      </p:sp>
      <p:pic>
        <p:nvPicPr>
          <p:cNvPr id="5" name="Picture 4"/>
          <p:cNvPicPr>
            <a:picLocks noChangeAspect="1"/>
          </p:cNvPicPr>
          <p:nvPr/>
        </p:nvPicPr>
        <p:blipFill>
          <a:blip r:embed="rId3"/>
          <a:stretch>
            <a:fillRect/>
          </a:stretch>
        </p:blipFill>
        <p:spPr>
          <a:xfrm>
            <a:off x="6897278" y="1281835"/>
            <a:ext cx="2895851" cy="2126164"/>
          </a:xfrm>
          <a:prstGeom prst="rect">
            <a:avLst/>
          </a:prstGeom>
        </p:spPr>
      </p:pic>
      <p:pic>
        <p:nvPicPr>
          <p:cNvPr id="6" name="Picture 5"/>
          <p:cNvPicPr>
            <a:picLocks noChangeAspect="1"/>
          </p:cNvPicPr>
          <p:nvPr/>
        </p:nvPicPr>
        <p:blipFill>
          <a:blip r:embed="rId4"/>
          <a:stretch>
            <a:fillRect/>
          </a:stretch>
        </p:blipFill>
        <p:spPr>
          <a:xfrm>
            <a:off x="2423349" y="1281835"/>
            <a:ext cx="2895851" cy="2126164"/>
          </a:xfrm>
          <a:prstGeom prst="rect">
            <a:avLst/>
          </a:prstGeom>
        </p:spPr>
      </p:pic>
      <p:pic>
        <p:nvPicPr>
          <p:cNvPr id="4" name="Picture 3"/>
          <p:cNvPicPr>
            <a:picLocks noChangeAspect="1"/>
          </p:cNvPicPr>
          <p:nvPr/>
        </p:nvPicPr>
        <p:blipFill>
          <a:blip r:embed="rId5"/>
          <a:stretch>
            <a:fillRect/>
          </a:stretch>
        </p:blipFill>
        <p:spPr>
          <a:xfrm>
            <a:off x="4270353" y="4967926"/>
            <a:ext cx="3372563" cy="1176936"/>
          </a:xfrm>
          <a:prstGeom prst="rect">
            <a:avLst/>
          </a:prstGeom>
        </p:spPr>
      </p:pic>
      <p:pic>
        <p:nvPicPr>
          <p:cNvPr id="55" name="Picture 54"/>
          <p:cNvPicPr>
            <a:picLocks noChangeAspect="1"/>
          </p:cNvPicPr>
          <p:nvPr/>
        </p:nvPicPr>
        <p:blipFill rotWithShape="1">
          <a:blip r:embed="rId6" cstate="print">
            <a:extLst>
              <a:ext uri="{28A0092B-C50C-407E-A947-70E740481C1C}">
                <a14:useLocalDpi xmlns:a14="http://schemas.microsoft.com/office/drawing/2010/main" val="0"/>
              </a:ext>
            </a:extLst>
          </a:blip>
          <a:srcRect t="26886" b="26365"/>
          <a:stretch/>
        </p:blipFill>
        <p:spPr>
          <a:xfrm>
            <a:off x="4569322" y="5962454"/>
            <a:ext cx="2774623" cy="810705"/>
          </a:xfrm>
          <a:prstGeom prst="rect">
            <a:avLst/>
          </a:prstGeom>
        </p:spPr>
      </p:pic>
      <p:sp>
        <p:nvSpPr>
          <p:cNvPr id="56" name="TextBox 55"/>
          <p:cNvSpPr txBox="1"/>
          <p:nvPr/>
        </p:nvSpPr>
        <p:spPr>
          <a:xfrm>
            <a:off x="537326" y="4926067"/>
            <a:ext cx="3733025" cy="1218795"/>
          </a:xfrm>
          <a:prstGeom prst="rect">
            <a:avLst/>
          </a:prstGeom>
          <a:noFill/>
        </p:spPr>
        <p:txBody>
          <a:bodyPr wrap="square" lIns="137160" tIns="109728" rIns="137160" bIns="109728" rtlCol="0">
            <a:spAutoFit/>
          </a:bodyPr>
          <a:lstStyle/>
          <a:p>
            <a:pPr>
              <a:lnSpc>
                <a:spcPct val="90000"/>
              </a:lnSpc>
              <a:spcBef>
                <a:spcPts val="600"/>
              </a:spcBef>
            </a:pPr>
            <a:r>
              <a:rPr lang="en-US" dirty="0" smtClean="0"/>
              <a:t>Whether the primary account is AAD or MSA, user can acquire apps from both the consumer and (if available) the corporate store </a:t>
            </a:r>
            <a:endParaRPr lang="en-GB" dirty="0" err="1" smtClean="0"/>
          </a:p>
        </p:txBody>
      </p:sp>
      <p:cxnSp>
        <p:nvCxnSpPr>
          <p:cNvPr id="58" name="Elbow Connector 57"/>
          <p:cNvCxnSpPr/>
          <p:nvPr/>
        </p:nvCxnSpPr>
        <p:spPr>
          <a:xfrm rot="5400000" flipH="1" flipV="1">
            <a:off x="5238554" y="3215704"/>
            <a:ext cx="2443899" cy="8735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095999" y="3725047"/>
            <a:ext cx="3368511" cy="969496"/>
          </a:xfrm>
          <a:prstGeom prst="rect">
            <a:avLst/>
          </a:prstGeom>
          <a:noFill/>
        </p:spPr>
        <p:txBody>
          <a:bodyPr wrap="square" lIns="137160" tIns="109728" rIns="137160" bIns="109728" rtlCol="0">
            <a:spAutoFit/>
          </a:bodyPr>
          <a:lstStyle/>
          <a:p>
            <a:pPr>
              <a:lnSpc>
                <a:spcPct val="90000"/>
              </a:lnSpc>
              <a:spcBef>
                <a:spcPts val="600"/>
              </a:spcBef>
            </a:pPr>
            <a:r>
              <a:rPr lang="en-GB" dirty="0" smtClean="0"/>
              <a:t>App settings roam to OneDrive for Business for apps acquired from the corporate store</a:t>
            </a:r>
          </a:p>
        </p:txBody>
      </p:sp>
      <p:cxnSp>
        <p:nvCxnSpPr>
          <p:cNvPr id="69" name="Elbow Connector 68"/>
          <p:cNvCxnSpPr/>
          <p:nvPr/>
        </p:nvCxnSpPr>
        <p:spPr>
          <a:xfrm rot="16200000" flipV="1">
            <a:off x="4104195" y="3331967"/>
            <a:ext cx="2443900" cy="641023"/>
          </a:xfrm>
          <a:prstGeom prst="bentConnector3">
            <a:avLst>
              <a:gd name="adj1" fmla="val 99759"/>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2403838" y="3725047"/>
            <a:ext cx="3368511" cy="969496"/>
          </a:xfrm>
          <a:prstGeom prst="rect">
            <a:avLst/>
          </a:prstGeom>
          <a:noFill/>
        </p:spPr>
        <p:txBody>
          <a:bodyPr wrap="square" lIns="137160" tIns="109728" rIns="137160" bIns="109728" rtlCol="0">
            <a:spAutoFit/>
          </a:bodyPr>
          <a:lstStyle/>
          <a:p>
            <a:pPr>
              <a:lnSpc>
                <a:spcPct val="90000"/>
              </a:lnSpc>
              <a:spcBef>
                <a:spcPts val="600"/>
              </a:spcBef>
            </a:pPr>
            <a:r>
              <a:rPr lang="en-GB" dirty="0" smtClean="0"/>
              <a:t>App settings roam to OneDrive for apps acquired from the consumer store</a:t>
            </a:r>
          </a:p>
        </p:txBody>
      </p:sp>
    </p:spTree>
    <p:extLst>
      <p:ext uri="{BB962C8B-B14F-4D97-AF65-F5344CB8AC3E}">
        <p14:creationId xmlns:p14="http://schemas.microsoft.com/office/powerpoint/2010/main" val="21238526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stretch>
            <a:fillRect/>
          </a:stretch>
        </p:blipFill>
        <p:spPr>
          <a:xfrm>
            <a:off x="4548961" y="1322013"/>
            <a:ext cx="1259636" cy="375631"/>
          </a:xfrm>
          <a:prstGeom prst="rect">
            <a:avLst/>
          </a:prstGeom>
        </p:spPr>
      </p:pic>
      <p:sp>
        <p:nvSpPr>
          <p:cNvPr id="3" name="Title 2"/>
          <p:cNvSpPr>
            <a:spLocks noGrp="1"/>
          </p:cNvSpPr>
          <p:nvPr>
            <p:ph type="title"/>
          </p:nvPr>
        </p:nvSpPr>
        <p:spPr/>
        <p:txBody>
          <a:bodyPr/>
          <a:lstStyle/>
          <a:p>
            <a:r>
              <a:rPr lang="en-US" dirty="0" smtClean="0"/>
              <a:t>Roaming Data</a:t>
            </a:r>
            <a:endParaRPr lang="en-US" dirty="0"/>
          </a:p>
        </p:txBody>
      </p:sp>
      <p:sp>
        <p:nvSpPr>
          <p:cNvPr id="6" name="Slide Number Placeholder 5"/>
          <p:cNvSpPr>
            <a:spLocks noGrp="1"/>
          </p:cNvSpPr>
          <p:nvPr>
            <p:ph type="sldNum" sz="quarter" idx="4294967295"/>
          </p:nvPr>
        </p:nvSpPr>
        <p:spPr/>
        <p:txBody>
          <a:bodyPr/>
          <a:lstStyle/>
          <a:p>
            <a:fld id="{2775DF8E-1151-4C45-8C93-3AB060627CA9}" type="slidenum">
              <a:rPr lang="en-US" smtClean="0"/>
              <a:pPr/>
              <a:t>13</a:t>
            </a:fld>
            <a:endParaRPr lang="en-US"/>
          </a:p>
        </p:txBody>
      </p:sp>
      <p:grpSp>
        <p:nvGrpSpPr>
          <p:cNvPr id="2" name="Group 1"/>
          <p:cNvGrpSpPr/>
          <p:nvPr/>
        </p:nvGrpSpPr>
        <p:grpSpPr>
          <a:xfrm>
            <a:off x="269241" y="4050777"/>
            <a:ext cx="3039299" cy="1383954"/>
            <a:chOff x="409575" y="5085348"/>
            <a:chExt cx="3100243" cy="1411705"/>
          </a:xfrm>
        </p:grpSpPr>
        <p:sp>
          <p:nvSpPr>
            <p:cNvPr id="9" name="Rectangle 8"/>
            <p:cNvSpPr/>
            <p:nvPr/>
          </p:nvSpPr>
          <p:spPr>
            <a:xfrm>
              <a:off x="409575" y="5085348"/>
              <a:ext cx="3100243" cy="1411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896386"/>
              <a:r>
                <a:rPr lang="en-US" sz="1765" dirty="0" smtClean="0">
                  <a:solidFill>
                    <a:prstClr val="white"/>
                  </a:solidFill>
                </a:rPr>
                <a:t>UWP app </a:t>
              </a:r>
              <a:r>
                <a:rPr lang="en-US" sz="1765" dirty="0">
                  <a:solidFill>
                    <a:prstClr val="white"/>
                  </a:solidFill>
                </a:rPr>
                <a:t>– PFN 12345</a:t>
              </a:r>
            </a:p>
          </p:txBody>
        </p:sp>
        <p:sp>
          <p:nvSpPr>
            <p:cNvPr id="10" name="Rectangle 9"/>
            <p:cNvSpPr/>
            <p:nvPr/>
          </p:nvSpPr>
          <p:spPr>
            <a:xfrm>
              <a:off x="552450" y="5173580"/>
              <a:ext cx="947487" cy="77804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US" sz="1372" dirty="0">
                  <a:solidFill>
                    <a:prstClr val="white"/>
                  </a:solidFill>
                </a:rPr>
                <a:t>Roaming</a:t>
              </a:r>
            </a:p>
          </p:txBody>
        </p:sp>
        <p:sp>
          <p:nvSpPr>
            <p:cNvPr id="11" name="Rectangle 10"/>
            <p:cNvSpPr/>
            <p:nvPr/>
          </p:nvSpPr>
          <p:spPr>
            <a:xfrm>
              <a:off x="1580148" y="5173580"/>
              <a:ext cx="874295" cy="77804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US" sz="1372" dirty="0">
                  <a:solidFill>
                    <a:prstClr val="white"/>
                  </a:solidFill>
                </a:rPr>
                <a:t>Local</a:t>
              </a:r>
            </a:p>
          </p:txBody>
        </p:sp>
        <p:sp>
          <p:nvSpPr>
            <p:cNvPr id="12" name="Rectangle 11"/>
            <p:cNvSpPr/>
            <p:nvPr/>
          </p:nvSpPr>
          <p:spPr>
            <a:xfrm>
              <a:off x="2534654" y="5173580"/>
              <a:ext cx="874295" cy="77804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US" sz="1372" dirty="0">
                  <a:solidFill>
                    <a:prstClr val="white"/>
                  </a:solidFill>
                </a:rPr>
                <a:t>Temp</a:t>
              </a:r>
            </a:p>
          </p:txBody>
        </p:sp>
      </p:grpSp>
      <p:grpSp>
        <p:nvGrpSpPr>
          <p:cNvPr id="8" name="Group 7"/>
          <p:cNvGrpSpPr/>
          <p:nvPr/>
        </p:nvGrpSpPr>
        <p:grpSpPr>
          <a:xfrm>
            <a:off x="8112199" y="4045924"/>
            <a:ext cx="3000474" cy="1383954"/>
            <a:chOff x="7764379" y="5085347"/>
            <a:chExt cx="3060640" cy="1411705"/>
          </a:xfrm>
        </p:grpSpPr>
        <p:sp>
          <p:nvSpPr>
            <p:cNvPr id="13" name="Rectangle 12"/>
            <p:cNvSpPr/>
            <p:nvPr/>
          </p:nvSpPr>
          <p:spPr>
            <a:xfrm>
              <a:off x="7764379" y="5085347"/>
              <a:ext cx="3060640" cy="1411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896386"/>
              <a:r>
                <a:rPr lang="en-US" sz="1765" dirty="0" smtClean="0">
                  <a:solidFill>
                    <a:prstClr val="white"/>
                  </a:solidFill>
                </a:rPr>
                <a:t>UWP app – </a:t>
              </a:r>
              <a:r>
                <a:rPr lang="en-US" sz="1765" dirty="0">
                  <a:solidFill>
                    <a:prstClr val="white"/>
                  </a:solidFill>
                </a:rPr>
                <a:t>PFN 12345</a:t>
              </a:r>
            </a:p>
          </p:txBody>
        </p:sp>
        <p:sp>
          <p:nvSpPr>
            <p:cNvPr id="14" name="Rectangle 13"/>
            <p:cNvSpPr/>
            <p:nvPr/>
          </p:nvSpPr>
          <p:spPr>
            <a:xfrm>
              <a:off x="9825792" y="5173580"/>
              <a:ext cx="899358" cy="77804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US" sz="1372" dirty="0">
                  <a:solidFill>
                    <a:prstClr val="white"/>
                  </a:solidFill>
                </a:rPr>
                <a:t>Roaming</a:t>
              </a:r>
            </a:p>
          </p:txBody>
        </p:sp>
        <p:sp>
          <p:nvSpPr>
            <p:cNvPr id="15" name="Rectangle 14"/>
            <p:cNvSpPr/>
            <p:nvPr/>
          </p:nvSpPr>
          <p:spPr>
            <a:xfrm>
              <a:off x="8867275" y="5173580"/>
              <a:ext cx="874295" cy="77804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US" sz="1372" dirty="0">
                  <a:solidFill>
                    <a:prstClr val="white"/>
                  </a:solidFill>
                </a:rPr>
                <a:t>Local</a:t>
              </a:r>
            </a:p>
          </p:txBody>
        </p:sp>
        <p:sp>
          <p:nvSpPr>
            <p:cNvPr id="16" name="Rectangle 15"/>
            <p:cNvSpPr/>
            <p:nvPr/>
          </p:nvSpPr>
          <p:spPr>
            <a:xfrm>
              <a:off x="7908758" y="5173580"/>
              <a:ext cx="874295" cy="77804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US" sz="1372" dirty="0">
                  <a:solidFill>
                    <a:prstClr val="white"/>
                  </a:solidFill>
                </a:rPr>
                <a:t>Temp</a:t>
              </a:r>
            </a:p>
          </p:txBody>
        </p:sp>
      </p:grpSp>
      <p:sp>
        <p:nvSpPr>
          <p:cNvPr id="18" name="Cloud 17"/>
          <p:cNvSpPr/>
          <p:nvPr/>
        </p:nvSpPr>
        <p:spPr>
          <a:xfrm>
            <a:off x="3803451" y="966937"/>
            <a:ext cx="4167589" cy="2522096"/>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a:solidFill>
                <a:prstClr val="white"/>
              </a:solidFill>
            </a:endParaRPr>
          </a:p>
        </p:txBody>
      </p:sp>
      <p:sp>
        <p:nvSpPr>
          <p:cNvPr id="20" name="Rectangle 19"/>
          <p:cNvSpPr/>
          <p:nvPr/>
        </p:nvSpPr>
        <p:spPr>
          <a:xfrm>
            <a:off x="4548961" y="1845473"/>
            <a:ext cx="2605926" cy="1210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sz="1765" dirty="0">
                <a:solidFill>
                  <a:prstClr val="white"/>
                </a:solidFill>
              </a:rPr>
              <a:t>PFN 12345</a:t>
            </a:r>
          </a:p>
        </p:txBody>
      </p:sp>
      <p:sp>
        <p:nvSpPr>
          <p:cNvPr id="21" name="Rectangle 20"/>
          <p:cNvSpPr/>
          <p:nvPr/>
        </p:nvSpPr>
        <p:spPr>
          <a:xfrm>
            <a:off x="4670842" y="2183579"/>
            <a:ext cx="1157776" cy="68068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US" sz="1372" dirty="0">
                <a:solidFill>
                  <a:prstClr val="white"/>
                </a:solidFill>
              </a:rPr>
              <a:t>Roaming</a:t>
            </a:r>
          </a:p>
          <a:p>
            <a:pPr algn="ctr" defTabSz="896386"/>
            <a:r>
              <a:rPr lang="en-US" sz="1372" dirty="0">
                <a:solidFill>
                  <a:prstClr val="white"/>
                </a:solidFill>
              </a:rPr>
              <a:t>folder</a:t>
            </a:r>
          </a:p>
        </p:txBody>
      </p:sp>
      <p:cxnSp>
        <p:nvCxnSpPr>
          <p:cNvPr id="22" name="Elbow Connector 32"/>
          <p:cNvCxnSpPr>
            <a:endCxn id="21" idx="1"/>
          </p:cNvCxnSpPr>
          <p:nvPr/>
        </p:nvCxnSpPr>
        <p:spPr>
          <a:xfrm flipV="1">
            <a:off x="873740" y="2523920"/>
            <a:ext cx="3797103" cy="1611308"/>
          </a:xfrm>
          <a:prstGeom prst="curvedConnector3">
            <a:avLst>
              <a:gd name="adj1" fmla="val -31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36"/>
          <p:cNvCxnSpPr>
            <a:stCxn id="36" idx="3"/>
          </p:cNvCxnSpPr>
          <p:nvPr/>
        </p:nvCxnSpPr>
        <p:spPr>
          <a:xfrm>
            <a:off x="7007966" y="2523920"/>
            <a:ext cx="3565467" cy="1522004"/>
          </a:xfrm>
          <a:prstGeom prst="curvedConnector3">
            <a:avLst>
              <a:gd name="adj1" fmla="val 9987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580890" y="4982141"/>
            <a:ext cx="3865730" cy="905179"/>
          </a:xfrm>
          <a:prstGeom prst="rect">
            <a:avLst/>
          </a:prstGeom>
          <a:noFill/>
        </p:spPr>
        <p:txBody>
          <a:bodyPr wrap="square" rtlCol="0">
            <a:spAutoFit/>
          </a:bodyPr>
          <a:lstStyle/>
          <a:p>
            <a:pPr defTabSz="896386"/>
            <a:r>
              <a:rPr lang="en-US" sz="1765" dirty="0">
                <a:solidFill>
                  <a:prstClr val="black"/>
                </a:solidFill>
              </a:rPr>
              <a:t>App writes data using standard file/settings APIs.</a:t>
            </a:r>
          </a:p>
          <a:p>
            <a:pPr defTabSz="896386"/>
            <a:endParaRPr lang="en-US" sz="1765" dirty="0">
              <a:solidFill>
                <a:prstClr val="black"/>
              </a:solidFill>
            </a:endParaRPr>
          </a:p>
        </p:txBody>
      </p:sp>
      <p:sp>
        <p:nvSpPr>
          <p:cNvPr id="25" name="TextBox 24"/>
          <p:cNvSpPr txBox="1"/>
          <p:nvPr/>
        </p:nvSpPr>
        <p:spPr>
          <a:xfrm>
            <a:off x="632779" y="1279337"/>
            <a:ext cx="2840977" cy="1448287"/>
          </a:xfrm>
          <a:prstGeom prst="rect">
            <a:avLst/>
          </a:prstGeom>
          <a:noFill/>
        </p:spPr>
        <p:txBody>
          <a:bodyPr wrap="square" rtlCol="0">
            <a:spAutoFit/>
          </a:bodyPr>
          <a:lstStyle/>
          <a:p>
            <a:pPr defTabSz="896386"/>
            <a:r>
              <a:rPr lang="en-US" sz="1765" dirty="0">
                <a:solidFill>
                  <a:prstClr val="black"/>
                </a:solidFill>
              </a:rPr>
              <a:t>Sync engine transfers data periodically based on triggers (user idle, battery,  network, etc.)</a:t>
            </a:r>
          </a:p>
          <a:p>
            <a:pPr defTabSz="896386"/>
            <a:endParaRPr lang="en-US" sz="1765" dirty="0">
              <a:solidFill>
                <a:prstClr val="black"/>
              </a:solidFill>
            </a:endParaRPr>
          </a:p>
        </p:txBody>
      </p:sp>
      <p:sp>
        <p:nvSpPr>
          <p:cNvPr id="26" name="TextBox 25"/>
          <p:cNvSpPr txBox="1"/>
          <p:nvPr/>
        </p:nvSpPr>
        <p:spPr>
          <a:xfrm>
            <a:off x="3692205" y="3623426"/>
            <a:ext cx="4419995" cy="1178784"/>
          </a:xfrm>
          <a:prstGeom prst="rect">
            <a:avLst/>
          </a:prstGeom>
          <a:noFill/>
        </p:spPr>
        <p:txBody>
          <a:bodyPr wrap="square" rtlCol="0">
            <a:spAutoFit/>
          </a:bodyPr>
          <a:lstStyle/>
          <a:p>
            <a:pPr defTabSz="896386"/>
            <a:r>
              <a:rPr lang="en-US" sz="1765" dirty="0">
                <a:solidFill>
                  <a:prstClr val="black"/>
                </a:solidFill>
              </a:rPr>
              <a:t>OneDrive </a:t>
            </a:r>
            <a:r>
              <a:rPr lang="en-US" sz="1765" dirty="0" smtClean="0">
                <a:solidFill>
                  <a:prstClr val="black"/>
                </a:solidFill>
              </a:rPr>
              <a:t>(MSA identity) stores </a:t>
            </a:r>
            <a:r>
              <a:rPr lang="en-US" sz="1765" dirty="0">
                <a:solidFill>
                  <a:prstClr val="black"/>
                </a:solidFill>
              </a:rPr>
              <a:t>up to 100kb of roaming data per app (not included in user quota). If app exceeds the limit, sync stops.</a:t>
            </a:r>
          </a:p>
        </p:txBody>
      </p:sp>
      <p:sp>
        <p:nvSpPr>
          <p:cNvPr id="27" name="TextBox 26"/>
          <p:cNvSpPr txBox="1"/>
          <p:nvPr/>
        </p:nvSpPr>
        <p:spPr>
          <a:xfrm>
            <a:off x="8482918" y="1091200"/>
            <a:ext cx="3201732" cy="1448287"/>
          </a:xfrm>
          <a:prstGeom prst="rect">
            <a:avLst/>
          </a:prstGeom>
          <a:noFill/>
        </p:spPr>
        <p:txBody>
          <a:bodyPr wrap="square" rtlCol="0">
            <a:spAutoFit/>
          </a:bodyPr>
          <a:lstStyle/>
          <a:p>
            <a:pPr defTabSz="896386"/>
            <a:r>
              <a:rPr lang="en-US" sz="1765" dirty="0">
                <a:solidFill>
                  <a:prstClr val="black"/>
                </a:solidFill>
              </a:rPr>
              <a:t>Other clients are notified of updated data via Windows Notification Service. If app is running when sync occurs, an event is raised.</a:t>
            </a:r>
          </a:p>
        </p:txBody>
      </p:sp>
      <p:sp>
        <p:nvSpPr>
          <p:cNvPr id="36" name="Rectangle 35"/>
          <p:cNvSpPr/>
          <p:nvPr/>
        </p:nvSpPr>
        <p:spPr>
          <a:xfrm>
            <a:off x="5887247" y="2183579"/>
            <a:ext cx="1120720" cy="68068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US" sz="1372" dirty="0">
                <a:solidFill>
                  <a:prstClr val="white"/>
                </a:solidFill>
              </a:rPr>
              <a:t>Roaming</a:t>
            </a:r>
          </a:p>
          <a:p>
            <a:pPr algn="ctr" defTabSz="896386"/>
            <a:r>
              <a:rPr lang="en-US" sz="1372" dirty="0">
                <a:solidFill>
                  <a:prstClr val="white"/>
                </a:solidFill>
              </a:rPr>
              <a:t>settings</a:t>
            </a:r>
          </a:p>
        </p:txBody>
      </p:sp>
      <p:pic>
        <p:nvPicPr>
          <p:cNvPr id="5" name="Picture 4"/>
          <p:cNvPicPr>
            <a:picLocks noChangeAspect="1"/>
          </p:cNvPicPr>
          <p:nvPr/>
        </p:nvPicPr>
        <p:blipFill>
          <a:blip r:embed="rId4"/>
          <a:stretch>
            <a:fillRect/>
          </a:stretch>
        </p:blipFill>
        <p:spPr>
          <a:xfrm>
            <a:off x="5957209" y="1418809"/>
            <a:ext cx="1197678" cy="226302"/>
          </a:xfrm>
          <a:prstGeom prst="rect">
            <a:avLst/>
          </a:prstGeom>
        </p:spPr>
      </p:pic>
      <p:sp>
        <p:nvSpPr>
          <p:cNvPr id="7" name="TextBox 6"/>
          <p:cNvSpPr txBox="1"/>
          <p:nvPr/>
        </p:nvSpPr>
        <p:spPr>
          <a:xfrm>
            <a:off x="5671186" y="1296511"/>
            <a:ext cx="314863" cy="470898"/>
          </a:xfrm>
          <a:prstGeom prst="rect">
            <a:avLst/>
          </a:prstGeom>
          <a:noFill/>
        </p:spPr>
        <p:txBody>
          <a:bodyPr wrap="square" lIns="137160" tIns="109728" rIns="137160" bIns="109728" rtlCol="0">
            <a:spAutoFit/>
          </a:bodyPr>
          <a:lstStyle/>
          <a:p>
            <a:pPr>
              <a:lnSpc>
                <a:spcPct val="90000"/>
              </a:lnSpc>
              <a:spcBef>
                <a:spcPts val="600"/>
              </a:spcBef>
            </a:pPr>
            <a:r>
              <a:rPr lang="en-GB" b="1" dirty="0" smtClean="0">
                <a:solidFill>
                  <a:schemeClr val="tx2"/>
                </a:solidFill>
              </a:rPr>
              <a:t>/</a:t>
            </a:r>
          </a:p>
        </p:txBody>
      </p:sp>
    </p:spTree>
    <p:extLst>
      <p:ext uri="{BB962C8B-B14F-4D97-AF65-F5344CB8AC3E}">
        <p14:creationId xmlns:p14="http://schemas.microsoft.com/office/powerpoint/2010/main" val="2186147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par>
                          <p:cTn id="18" fill="hold">
                            <p:stCondLst>
                              <p:cond delay="1000"/>
                            </p:stCondLst>
                            <p:childTnLst>
                              <p:par>
                                <p:cTn id="19" presetID="22" presetClass="entr" presetSubtype="4"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down)">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25"/>
                                        </p:tgtEl>
                                      </p:cBhvr>
                                    </p:animEffect>
                                    <p:set>
                                      <p:cBhvr>
                                        <p:cTn id="26" dur="1" fill="hold">
                                          <p:stCondLst>
                                            <p:cond delay="499"/>
                                          </p:stCondLst>
                                        </p:cTn>
                                        <p:tgtEl>
                                          <p:spTgt spid="25"/>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26"/>
                                        </p:tgtEl>
                                      </p:cBhvr>
                                    </p:animEffect>
                                    <p:set>
                                      <p:cBhvr>
                                        <p:cTn id="35" dur="1" fill="hold">
                                          <p:stCondLst>
                                            <p:cond delay="499"/>
                                          </p:stCondLst>
                                        </p:cTn>
                                        <p:tgtEl>
                                          <p:spTgt spid="26"/>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par>
                          <p:cTn id="40" fill="hold">
                            <p:stCondLst>
                              <p:cond delay="1000"/>
                            </p:stCondLst>
                            <p:childTnLst>
                              <p:par>
                                <p:cTn id="41" presetID="22" presetClass="entr" presetSubtype="8" fill="hold" nodeType="afterEffect">
                                  <p:stCondLst>
                                    <p:cond delay="100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p:bldP spid="25" grpId="0"/>
      <p:bldP spid="25" grpId="1"/>
      <p:bldP spid="26" grpId="0"/>
      <p:bldP spid="26" grpId="1"/>
      <p:bldP spid="27" grpId="0"/>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smtClean="0"/>
              <a:t>Roaming Data APIs</a:t>
            </a:r>
            <a:endParaRPr lang="en-GB" dirty="0"/>
          </a:p>
        </p:txBody>
      </p:sp>
    </p:spTree>
    <p:extLst>
      <p:ext uri="{BB962C8B-B14F-4D97-AF65-F5344CB8AC3E}">
        <p14:creationId xmlns:p14="http://schemas.microsoft.com/office/powerpoint/2010/main" val="19612521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Using the Roaming settings</a:t>
            </a:r>
            <a:endParaRPr lang="en-US" dirty="0"/>
          </a:p>
        </p:txBody>
      </p:sp>
      <p:sp>
        <p:nvSpPr>
          <p:cNvPr id="9" name="Text Placeholder 8"/>
          <p:cNvSpPr>
            <a:spLocks noGrp="1"/>
          </p:cNvSpPr>
          <p:nvPr>
            <p:ph type="body" sz="quarter" idx="10"/>
          </p:nvPr>
        </p:nvSpPr>
        <p:spPr/>
        <p:txBody>
          <a:bodyPr/>
          <a:lstStyle/>
          <a:p>
            <a:r>
              <a:rPr lang="en-US" sz="3137" dirty="0"/>
              <a:t>The </a:t>
            </a:r>
            <a:r>
              <a:rPr lang="en-US" sz="3137" dirty="0" err="1"/>
              <a:t>RoamingSettings</a:t>
            </a:r>
            <a:r>
              <a:rPr lang="en-US" sz="3137" dirty="0"/>
              <a:t> are exposed as a dictionary into which an application can save </a:t>
            </a:r>
            <a:r>
              <a:rPr lang="en-US" sz="3137" dirty="0" smtClean="0"/>
              <a:t>data</a:t>
            </a:r>
          </a:p>
          <a:p>
            <a:endParaRPr lang="en-US" sz="3137" dirty="0"/>
          </a:p>
          <a:p>
            <a:endParaRPr lang="en-US" sz="3137" dirty="0" smtClean="0"/>
          </a:p>
          <a:p>
            <a:endParaRPr lang="en-US" sz="3137" dirty="0"/>
          </a:p>
          <a:p>
            <a:pPr lvl="1"/>
            <a:endParaRPr lang="en-US" dirty="0" smtClean="0"/>
          </a:p>
          <a:p>
            <a:pPr lvl="1"/>
            <a:endParaRPr lang="en-US" dirty="0"/>
          </a:p>
          <a:p>
            <a:pPr lvl="1"/>
            <a:endParaRPr lang="en-US" dirty="0" smtClean="0"/>
          </a:p>
          <a:p>
            <a:pPr lvl="1"/>
            <a:endParaRPr lang="en-US" dirty="0" smtClean="0"/>
          </a:p>
          <a:p>
            <a:pPr lvl="1"/>
            <a:r>
              <a:rPr lang="en-US" dirty="0" smtClean="0"/>
              <a:t>Note: On Windows Desktop, there is a special </a:t>
            </a:r>
            <a:r>
              <a:rPr lang="en-US" b="1" dirty="0" err="1" smtClean="0"/>
              <a:t>HighPriority</a:t>
            </a:r>
            <a:r>
              <a:rPr lang="en-US" dirty="0" smtClean="0"/>
              <a:t> key. This has no effect on Windows Mobile.</a:t>
            </a:r>
            <a:endParaRPr lang="en-US" dirty="0"/>
          </a:p>
        </p:txBody>
      </p:sp>
      <p:sp>
        <p:nvSpPr>
          <p:cNvPr id="6" name="Slide Number Placeholder 5"/>
          <p:cNvSpPr>
            <a:spLocks noGrp="1"/>
          </p:cNvSpPr>
          <p:nvPr>
            <p:ph type="sldNum" sz="quarter" idx="4294967295"/>
          </p:nvPr>
        </p:nvSpPr>
        <p:spPr/>
        <p:txBody>
          <a:bodyPr/>
          <a:lstStyle/>
          <a:p>
            <a:fld id="{2775DF8E-1151-4C45-8C93-3AB060627CA9}" type="slidenum">
              <a:rPr lang="en-US" smtClean="0"/>
              <a:pPr/>
              <a:t>15</a:t>
            </a:fld>
            <a:endParaRPr lang="en-US"/>
          </a:p>
        </p:txBody>
      </p:sp>
      <p:sp>
        <p:nvSpPr>
          <p:cNvPr id="7" name="Rectangle 6"/>
          <p:cNvSpPr/>
          <p:nvPr/>
        </p:nvSpPr>
        <p:spPr>
          <a:xfrm>
            <a:off x="269239" y="2376150"/>
            <a:ext cx="11653523" cy="2832186"/>
          </a:xfrm>
          <a:prstGeom prst="rect">
            <a:avLst/>
          </a:prstGeom>
          <a:solidFill>
            <a:schemeClr val="bg1">
              <a:lumMod val="95000"/>
            </a:schemeClr>
          </a:solidFill>
        </p:spPr>
        <p:txBody>
          <a:bodyPr wrap="square">
            <a:spAutoFit/>
          </a:bodyPr>
          <a:lstStyle/>
          <a:p>
            <a:r>
              <a:rPr lang="en-GB" sz="1961" dirty="0" err="1" smtClean="0">
                <a:solidFill>
                  <a:srgbClr val="000000"/>
                </a:solidFill>
                <a:highlight>
                  <a:srgbClr val="F2F2F2"/>
                </a:highlight>
                <a:latin typeface="Consolas" panose="020B0609020204030204" pitchFamily="49" charset="0"/>
              </a:rPr>
              <a:t>Windows.Storage.</a:t>
            </a:r>
            <a:r>
              <a:rPr lang="en-GB" sz="1961" dirty="0" err="1" smtClean="0">
                <a:solidFill>
                  <a:srgbClr val="2B91AF"/>
                </a:solidFill>
                <a:highlight>
                  <a:srgbClr val="F2F2F2"/>
                </a:highlight>
                <a:latin typeface="Consolas" panose="020B0609020204030204" pitchFamily="49" charset="0"/>
              </a:rPr>
              <a:t>ApplicationDataContainer</a:t>
            </a:r>
            <a:r>
              <a:rPr lang="en-GB" sz="1961" dirty="0" smtClean="0">
                <a:solidFill>
                  <a:srgbClr val="000000"/>
                </a:solidFill>
                <a:highlight>
                  <a:srgbClr val="F2F2F2"/>
                </a:highlight>
                <a:latin typeface="Consolas" panose="020B0609020204030204" pitchFamily="49" charset="0"/>
              </a:rPr>
              <a:t> </a:t>
            </a:r>
            <a:r>
              <a:rPr lang="en-GB" sz="1961" dirty="0" err="1">
                <a:solidFill>
                  <a:srgbClr val="000000"/>
                </a:solidFill>
                <a:highlight>
                  <a:srgbClr val="F2F2F2"/>
                </a:highlight>
                <a:latin typeface="Consolas" panose="020B0609020204030204" pitchFamily="49" charset="0"/>
              </a:rPr>
              <a:t>roamingSettings</a:t>
            </a:r>
            <a:r>
              <a:rPr lang="en-GB" sz="1961" dirty="0">
                <a:solidFill>
                  <a:srgbClr val="000000"/>
                </a:solidFill>
                <a:highlight>
                  <a:srgbClr val="F2F2F2"/>
                </a:highlight>
                <a:latin typeface="Consolas" panose="020B0609020204030204" pitchFamily="49" charset="0"/>
              </a:rPr>
              <a:t> = </a:t>
            </a:r>
          </a:p>
          <a:p>
            <a:r>
              <a:rPr lang="en-GB" sz="1961" dirty="0">
                <a:solidFill>
                  <a:srgbClr val="000000"/>
                </a:solidFill>
                <a:highlight>
                  <a:srgbClr val="F2F2F2"/>
                </a:highlight>
                <a:latin typeface="Consolas" panose="020B0609020204030204" pitchFamily="49" charset="0"/>
              </a:rPr>
              <a:t>        </a:t>
            </a:r>
            <a:r>
              <a:rPr lang="en-GB" sz="1961" dirty="0" err="1">
                <a:solidFill>
                  <a:srgbClr val="000000"/>
                </a:solidFill>
                <a:highlight>
                  <a:srgbClr val="F2F2F2"/>
                </a:highlight>
                <a:latin typeface="Consolas" panose="020B0609020204030204" pitchFamily="49" charset="0"/>
              </a:rPr>
              <a:t>Windows.Storage.</a:t>
            </a:r>
            <a:r>
              <a:rPr lang="en-GB" sz="1961" dirty="0" err="1">
                <a:solidFill>
                  <a:srgbClr val="2B91AF"/>
                </a:solidFill>
                <a:highlight>
                  <a:srgbClr val="F2F2F2"/>
                </a:highlight>
                <a:latin typeface="Consolas" panose="020B0609020204030204" pitchFamily="49" charset="0"/>
              </a:rPr>
              <a:t>ApplicationData</a:t>
            </a:r>
            <a:r>
              <a:rPr lang="en-GB" sz="1961" dirty="0" err="1">
                <a:solidFill>
                  <a:srgbClr val="000000"/>
                </a:solidFill>
                <a:highlight>
                  <a:srgbClr val="F2F2F2"/>
                </a:highlight>
                <a:latin typeface="Consolas" panose="020B0609020204030204" pitchFamily="49" charset="0"/>
              </a:rPr>
              <a:t>.Current.RoamingSettings</a:t>
            </a:r>
            <a:r>
              <a:rPr lang="en-GB" sz="1961" dirty="0">
                <a:solidFill>
                  <a:srgbClr val="000000"/>
                </a:solidFill>
                <a:highlight>
                  <a:srgbClr val="F2F2F2"/>
                </a:highlight>
                <a:latin typeface="Consolas" panose="020B0609020204030204" pitchFamily="49" charset="0"/>
              </a:rPr>
              <a:t>;</a:t>
            </a:r>
          </a:p>
          <a:p>
            <a:r>
              <a:rPr lang="en-GB" sz="1961" dirty="0" smtClean="0">
                <a:solidFill>
                  <a:srgbClr val="000000"/>
                </a:solidFill>
                <a:highlight>
                  <a:srgbClr val="F2F2F2"/>
                </a:highlight>
                <a:latin typeface="Consolas" panose="020B0609020204030204" pitchFamily="49" charset="0"/>
              </a:rPr>
              <a:t/>
            </a:r>
            <a:br>
              <a:rPr lang="en-GB" sz="1961" dirty="0" smtClean="0">
                <a:solidFill>
                  <a:srgbClr val="000000"/>
                </a:solidFill>
                <a:highlight>
                  <a:srgbClr val="F2F2F2"/>
                </a:highlight>
                <a:latin typeface="Consolas" panose="020B0609020204030204" pitchFamily="49" charset="0"/>
              </a:rPr>
            </a:br>
            <a:r>
              <a:rPr lang="en-GB" sz="1961" dirty="0" err="1" smtClean="0">
                <a:solidFill>
                  <a:srgbClr val="000000"/>
                </a:solidFill>
                <a:highlight>
                  <a:srgbClr val="F2F2F2"/>
                </a:highlight>
                <a:latin typeface="Consolas" panose="020B0609020204030204" pitchFamily="49" charset="0"/>
              </a:rPr>
              <a:t>roamingSettings.Values</a:t>
            </a:r>
            <a:r>
              <a:rPr lang="en-GB" sz="1961" dirty="0">
                <a:solidFill>
                  <a:srgbClr val="000000"/>
                </a:solidFill>
                <a:highlight>
                  <a:srgbClr val="F2F2F2"/>
                </a:highlight>
                <a:latin typeface="Consolas" panose="020B0609020204030204" pitchFamily="49" charset="0"/>
              </a:rPr>
              <a:t>[</a:t>
            </a:r>
            <a:r>
              <a:rPr lang="en-GB" sz="1961" dirty="0">
                <a:solidFill>
                  <a:srgbClr val="A31515"/>
                </a:solidFill>
                <a:highlight>
                  <a:srgbClr val="F2F2F2"/>
                </a:highlight>
                <a:latin typeface="Consolas" panose="020B0609020204030204" pitchFamily="49" charset="0"/>
              </a:rPr>
              <a:t>"</a:t>
            </a:r>
            <a:r>
              <a:rPr lang="en-GB" sz="1961" dirty="0" err="1">
                <a:solidFill>
                  <a:srgbClr val="A31515"/>
                </a:solidFill>
                <a:highlight>
                  <a:srgbClr val="F2F2F2"/>
                </a:highlight>
                <a:latin typeface="Consolas" panose="020B0609020204030204" pitchFamily="49" charset="0"/>
              </a:rPr>
              <a:t>userName</a:t>
            </a:r>
            <a:r>
              <a:rPr lang="en-GB" sz="1961" dirty="0">
                <a:solidFill>
                  <a:srgbClr val="A31515"/>
                </a:solidFill>
                <a:highlight>
                  <a:srgbClr val="F2F2F2"/>
                </a:highlight>
                <a:latin typeface="Consolas" panose="020B0609020204030204" pitchFamily="49" charset="0"/>
              </a:rPr>
              <a:t>"</a:t>
            </a:r>
            <a:r>
              <a:rPr lang="en-GB" sz="1961" dirty="0">
                <a:solidFill>
                  <a:srgbClr val="000000"/>
                </a:solidFill>
                <a:highlight>
                  <a:srgbClr val="F2F2F2"/>
                </a:highlight>
                <a:latin typeface="Consolas" panose="020B0609020204030204" pitchFamily="49" charset="0"/>
              </a:rPr>
              <a:t>] = </a:t>
            </a:r>
            <a:r>
              <a:rPr lang="en-GB" sz="1961" dirty="0" err="1">
                <a:solidFill>
                  <a:srgbClr val="000000"/>
                </a:solidFill>
                <a:highlight>
                  <a:srgbClr val="F2F2F2"/>
                </a:highlight>
                <a:latin typeface="Consolas" panose="020B0609020204030204" pitchFamily="49" charset="0"/>
              </a:rPr>
              <a:t>name.Text</a:t>
            </a:r>
            <a:r>
              <a:rPr lang="en-GB" sz="1961" dirty="0" smtClean="0">
                <a:solidFill>
                  <a:srgbClr val="000000"/>
                </a:solidFill>
                <a:highlight>
                  <a:srgbClr val="F2F2F2"/>
                </a:highlight>
                <a:latin typeface="Consolas" panose="020B0609020204030204" pitchFamily="49" charset="0"/>
              </a:rPr>
              <a:t>;</a:t>
            </a:r>
            <a:br>
              <a:rPr lang="en-GB" sz="1961" dirty="0" smtClean="0">
                <a:solidFill>
                  <a:srgbClr val="000000"/>
                </a:solidFill>
                <a:highlight>
                  <a:srgbClr val="F2F2F2"/>
                </a:highlight>
                <a:latin typeface="Consolas" panose="020B0609020204030204" pitchFamily="49" charset="0"/>
              </a:rPr>
            </a:br>
            <a:r>
              <a:rPr lang="en-GB" sz="1961" dirty="0" smtClean="0">
                <a:solidFill>
                  <a:srgbClr val="000000"/>
                </a:solidFill>
                <a:highlight>
                  <a:srgbClr val="F2F2F2"/>
                </a:highlight>
                <a:latin typeface="Consolas" panose="020B0609020204030204" pitchFamily="49" charset="0"/>
              </a:rPr>
              <a:t/>
            </a:r>
            <a:br>
              <a:rPr lang="en-GB" sz="1961" dirty="0" smtClean="0">
                <a:solidFill>
                  <a:srgbClr val="000000"/>
                </a:solidFill>
                <a:highlight>
                  <a:srgbClr val="F2F2F2"/>
                </a:highlight>
                <a:latin typeface="Consolas" panose="020B0609020204030204" pitchFamily="49" charset="0"/>
              </a:rPr>
            </a:br>
            <a:r>
              <a:rPr lang="en-GB" sz="2000" dirty="0" err="1" smtClean="0">
                <a:solidFill>
                  <a:srgbClr val="0000FF"/>
                </a:solidFill>
                <a:latin typeface="Consolas" panose="020B0609020204030204" pitchFamily="49" charset="0"/>
                <a:cs typeface="Consolas" panose="020B0609020204030204" pitchFamily="49" charset="0"/>
              </a:rPr>
              <a:t>var</a:t>
            </a:r>
            <a:r>
              <a:rPr lang="en-GB" sz="2000" dirty="0" smtClean="0">
                <a:solidFill>
                  <a:srgbClr val="000000"/>
                </a:solidFill>
                <a:latin typeface="Consolas" panose="020B0609020204030204" pitchFamily="49" charset="0"/>
                <a:cs typeface="Consolas" panose="020B0609020204030204" pitchFamily="49" charset="0"/>
              </a:rPr>
              <a:t> </a:t>
            </a:r>
            <a:r>
              <a:rPr lang="en-GB" sz="2000" dirty="0">
                <a:solidFill>
                  <a:srgbClr val="000000"/>
                </a:solidFill>
                <a:latin typeface="Consolas" panose="020B0609020204030204" pitchFamily="49" charset="0"/>
                <a:cs typeface="Consolas" panose="020B0609020204030204" pitchFamily="49" charset="0"/>
              </a:rPr>
              <a:t>composite = </a:t>
            </a:r>
            <a:r>
              <a:rPr lang="en-GB" sz="2000" dirty="0" smtClean="0">
                <a:solidFill>
                  <a:srgbClr val="0000FF"/>
                </a:solidFill>
                <a:latin typeface="Consolas" panose="020B0609020204030204" pitchFamily="49" charset="0"/>
                <a:cs typeface="Consolas" panose="020B0609020204030204" pitchFamily="49" charset="0"/>
              </a:rPr>
              <a:t>new</a:t>
            </a:r>
            <a:r>
              <a:rPr lang="en-GB" sz="2000" dirty="0" smtClean="0">
                <a:solidFill>
                  <a:srgbClr val="000000"/>
                </a:solidFill>
                <a:latin typeface="Consolas" panose="020B0609020204030204" pitchFamily="49" charset="0"/>
                <a:cs typeface="Consolas" panose="020B0609020204030204" pitchFamily="49" charset="0"/>
              </a:rPr>
              <a:t> </a:t>
            </a:r>
            <a:r>
              <a:rPr lang="en-GB" sz="2000" dirty="0" err="1">
                <a:solidFill>
                  <a:srgbClr val="000000"/>
                </a:solidFill>
                <a:latin typeface="Consolas" panose="020B0609020204030204" pitchFamily="49" charset="0"/>
                <a:cs typeface="Consolas" panose="020B0609020204030204" pitchFamily="49" charset="0"/>
              </a:rPr>
              <a:t>Windows.Storage.ApplicationDataCompositeValue</a:t>
            </a:r>
            <a:r>
              <a:rPr lang="en-GB" sz="2000" dirty="0">
                <a:solidFill>
                  <a:srgbClr val="000000"/>
                </a:solidFill>
                <a:latin typeface="Consolas" panose="020B0609020204030204" pitchFamily="49" charset="0"/>
                <a:cs typeface="Consolas" panose="020B0609020204030204" pitchFamily="49" charset="0"/>
              </a:rPr>
              <a:t>(); </a:t>
            </a:r>
            <a:br>
              <a:rPr lang="en-GB" sz="2000" dirty="0">
                <a:solidFill>
                  <a:srgbClr val="000000"/>
                </a:solidFill>
                <a:latin typeface="Consolas" panose="020B0609020204030204" pitchFamily="49" charset="0"/>
                <a:cs typeface="Consolas" panose="020B0609020204030204" pitchFamily="49" charset="0"/>
              </a:rPr>
            </a:br>
            <a:r>
              <a:rPr lang="en-GB" sz="2000" dirty="0" smtClean="0">
                <a:solidFill>
                  <a:srgbClr val="000000"/>
                </a:solidFill>
                <a:latin typeface="Consolas" panose="020B0609020204030204" pitchFamily="49" charset="0"/>
                <a:cs typeface="Consolas" panose="020B0609020204030204" pitchFamily="49" charset="0"/>
              </a:rPr>
              <a:t>composite</a:t>
            </a:r>
            <a:r>
              <a:rPr lang="en-GB" sz="2000" dirty="0">
                <a:solidFill>
                  <a:srgbClr val="000000"/>
                </a:solidFill>
                <a:latin typeface="Consolas" panose="020B0609020204030204" pitchFamily="49" charset="0"/>
                <a:cs typeface="Consolas" panose="020B0609020204030204" pitchFamily="49" charset="0"/>
              </a:rPr>
              <a:t>[</a:t>
            </a:r>
            <a:r>
              <a:rPr lang="en-GB" sz="2000" dirty="0">
                <a:solidFill>
                  <a:srgbClr val="A31515"/>
                </a:solidFill>
                <a:latin typeface="Consolas" panose="020B0609020204030204" pitchFamily="49" charset="0"/>
                <a:cs typeface="Consolas" panose="020B0609020204030204" pitchFamily="49" charset="0"/>
              </a:rPr>
              <a:t>"</a:t>
            </a:r>
            <a:r>
              <a:rPr lang="en-GB" sz="2000" dirty="0" err="1">
                <a:solidFill>
                  <a:srgbClr val="A31515"/>
                </a:solidFill>
                <a:latin typeface="Consolas" panose="020B0609020204030204" pitchFamily="49" charset="0"/>
                <a:cs typeface="Consolas" panose="020B0609020204030204" pitchFamily="49" charset="0"/>
              </a:rPr>
              <a:t>intVal</a:t>
            </a:r>
            <a:r>
              <a:rPr lang="en-GB" sz="2000" dirty="0">
                <a:solidFill>
                  <a:srgbClr val="A31515"/>
                </a:solidFill>
                <a:latin typeface="Consolas" panose="020B0609020204030204" pitchFamily="49" charset="0"/>
                <a:cs typeface="Consolas" panose="020B0609020204030204" pitchFamily="49" charset="0"/>
              </a:rPr>
              <a:t>"</a:t>
            </a:r>
            <a:r>
              <a:rPr lang="en-GB" sz="2000" dirty="0">
                <a:solidFill>
                  <a:srgbClr val="000000"/>
                </a:solidFill>
                <a:latin typeface="Consolas" panose="020B0609020204030204" pitchFamily="49" charset="0"/>
                <a:cs typeface="Consolas" panose="020B0609020204030204" pitchFamily="49" charset="0"/>
              </a:rPr>
              <a:t>] = 1; </a:t>
            </a:r>
            <a:br>
              <a:rPr lang="en-GB" sz="2000" dirty="0">
                <a:solidFill>
                  <a:srgbClr val="000000"/>
                </a:solidFill>
                <a:latin typeface="Consolas" panose="020B0609020204030204" pitchFamily="49" charset="0"/>
                <a:cs typeface="Consolas" panose="020B0609020204030204" pitchFamily="49" charset="0"/>
              </a:rPr>
            </a:br>
            <a:r>
              <a:rPr lang="en-GB" sz="2000" dirty="0" smtClean="0">
                <a:solidFill>
                  <a:srgbClr val="000000"/>
                </a:solidFill>
                <a:latin typeface="Consolas" panose="020B0609020204030204" pitchFamily="49" charset="0"/>
                <a:cs typeface="Consolas" panose="020B0609020204030204" pitchFamily="49" charset="0"/>
              </a:rPr>
              <a:t>composite</a:t>
            </a:r>
            <a:r>
              <a:rPr lang="en-GB" sz="2000" dirty="0">
                <a:solidFill>
                  <a:srgbClr val="000000"/>
                </a:solidFill>
                <a:latin typeface="Consolas" panose="020B0609020204030204" pitchFamily="49" charset="0"/>
                <a:cs typeface="Consolas" panose="020B0609020204030204" pitchFamily="49" charset="0"/>
              </a:rPr>
              <a:t>[</a:t>
            </a:r>
            <a:r>
              <a:rPr lang="en-GB" sz="2000" dirty="0">
                <a:solidFill>
                  <a:srgbClr val="A31515"/>
                </a:solidFill>
                <a:latin typeface="Consolas" panose="020B0609020204030204" pitchFamily="49" charset="0"/>
                <a:cs typeface="Consolas" panose="020B0609020204030204" pitchFamily="49" charset="0"/>
              </a:rPr>
              <a:t>"</a:t>
            </a:r>
            <a:r>
              <a:rPr lang="en-GB" sz="2000" dirty="0" err="1">
                <a:solidFill>
                  <a:srgbClr val="A31515"/>
                </a:solidFill>
                <a:latin typeface="Consolas" panose="020B0609020204030204" pitchFamily="49" charset="0"/>
                <a:cs typeface="Consolas" panose="020B0609020204030204" pitchFamily="49" charset="0"/>
              </a:rPr>
              <a:t>strVal</a:t>
            </a:r>
            <a:r>
              <a:rPr lang="en-GB" sz="2000" dirty="0">
                <a:solidFill>
                  <a:srgbClr val="A31515"/>
                </a:solidFill>
                <a:latin typeface="Consolas" panose="020B0609020204030204" pitchFamily="49" charset="0"/>
                <a:cs typeface="Consolas" panose="020B0609020204030204" pitchFamily="49" charset="0"/>
              </a:rPr>
              <a:t>"</a:t>
            </a:r>
            <a:r>
              <a:rPr lang="en-GB" sz="2000" dirty="0">
                <a:solidFill>
                  <a:srgbClr val="000000"/>
                </a:solidFill>
                <a:latin typeface="Consolas" panose="020B0609020204030204" pitchFamily="49" charset="0"/>
                <a:cs typeface="Consolas" panose="020B0609020204030204" pitchFamily="49" charset="0"/>
              </a:rPr>
              <a:t>] = </a:t>
            </a:r>
            <a:r>
              <a:rPr lang="en-GB" sz="2000" dirty="0">
                <a:solidFill>
                  <a:srgbClr val="A31515"/>
                </a:solidFill>
                <a:latin typeface="Consolas" panose="020B0609020204030204" pitchFamily="49" charset="0"/>
                <a:cs typeface="Consolas" panose="020B0609020204030204" pitchFamily="49" charset="0"/>
              </a:rPr>
              <a:t>"string"</a:t>
            </a:r>
            <a:r>
              <a:rPr lang="en-GB" sz="2000" dirty="0">
                <a:solidFill>
                  <a:srgbClr val="000000"/>
                </a:solidFill>
                <a:latin typeface="Consolas" panose="020B0609020204030204" pitchFamily="49" charset="0"/>
                <a:cs typeface="Consolas" panose="020B0609020204030204" pitchFamily="49" charset="0"/>
              </a:rPr>
              <a:t>; </a:t>
            </a:r>
            <a:br>
              <a:rPr lang="en-GB" sz="2000" dirty="0">
                <a:solidFill>
                  <a:srgbClr val="000000"/>
                </a:solidFill>
                <a:latin typeface="Consolas" panose="020B0609020204030204" pitchFamily="49" charset="0"/>
                <a:cs typeface="Consolas" panose="020B0609020204030204" pitchFamily="49" charset="0"/>
              </a:rPr>
            </a:br>
            <a:r>
              <a:rPr lang="en-GB" sz="2000" dirty="0" err="1" smtClean="0">
                <a:solidFill>
                  <a:srgbClr val="000000"/>
                </a:solidFill>
                <a:latin typeface="Consolas" panose="020B0609020204030204" pitchFamily="49" charset="0"/>
                <a:cs typeface="Consolas" panose="020B0609020204030204" pitchFamily="49" charset="0"/>
              </a:rPr>
              <a:t>roamingSettings.Values</a:t>
            </a:r>
            <a:r>
              <a:rPr lang="en-GB" sz="2000" dirty="0">
                <a:solidFill>
                  <a:srgbClr val="000000"/>
                </a:solidFill>
                <a:latin typeface="Consolas" panose="020B0609020204030204" pitchFamily="49" charset="0"/>
                <a:cs typeface="Consolas" panose="020B0609020204030204" pitchFamily="49" charset="0"/>
              </a:rPr>
              <a:t>[</a:t>
            </a:r>
            <a:r>
              <a:rPr lang="en-GB" sz="2000" dirty="0">
                <a:solidFill>
                  <a:srgbClr val="A31515"/>
                </a:solidFill>
                <a:latin typeface="Consolas" panose="020B0609020204030204" pitchFamily="49" charset="0"/>
                <a:cs typeface="Consolas" panose="020B0609020204030204" pitchFamily="49" charset="0"/>
              </a:rPr>
              <a:t>"</a:t>
            </a:r>
            <a:r>
              <a:rPr lang="en-GB" sz="2000" dirty="0" err="1">
                <a:solidFill>
                  <a:srgbClr val="A31515"/>
                </a:solidFill>
                <a:latin typeface="Consolas" panose="020B0609020204030204" pitchFamily="49" charset="0"/>
                <a:cs typeface="Consolas" panose="020B0609020204030204" pitchFamily="49" charset="0"/>
              </a:rPr>
              <a:t>exampleCompositeSetting</a:t>
            </a:r>
            <a:r>
              <a:rPr lang="en-GB" sz="2000" dirty="0">
                <a:solidFill>
                  <a:srgbClr val="A31515"/>
                </a:solidFill>
                <a:latin typeface="Consolas" panose="020B0609020204030204" pitchFamily="49" charset="0"/>
                <a:cs typeface="Consolas" panose="020B0609020204030204" pitchFamily="49" charset="0"/>
              </a:rPr>
              <a:t>"</a:t>
            </a:r>
            <a:r>
              <a:rPr lang="en-GB" sz="2000" dirty="0">
                <a:solidFill>
                  <a:srgbClr val="000000"/>
                </a:solidFill>
                <a:latin typeface="Consolas" panose="020B0609020204030204" pitchFamily="49" charset="0"/>
                <a:cs typeface="Consolas" panose="020B0609020204030204" pitchFamily="49" charset="0"/>
              </a:rPr>
              <a:t>] = composite</a:t>
            </a:r>
            <a:r>
              <a:rPr lang="en-GB" sz="2000" dirty="0" smtClean="0">
                <a:solidFill>
                  <a:srgbClr val="000000"/>
                </a:solidFill>
                <a:latin typeface="Consolas" panose="020B0609020204030204" pitchFamily="49" charset="0"/>
                <a:cs typeface="Consolas" panose="020B0609020204030204" pitchFamily="49" charset="0"/>
              </a:rPr>
              <a:t>;</a:t>
            </a:r>
            <a:endParaRPr lang="en-GB"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7674173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Reading the Roaming settings</a:t>
            </a:r>
            <a:endParaRPr lang="en-US" dirty="0"/>
          </a:p>
        </p:txBody>
      </p:sp>
      <p:sp>
        <p:nvSpPr>
          <p:cNvPr id="9" name="Text Placeholder 8"/>
          <p:cNvSpPr>
            <a:spLocks noGrp="1"/>
          </p:cNvSpPr>
          <p:nvPr>
            <p:ph type="body" sz="quarter" idx="10"/>
          </p:nvPr>
        </p:nvSpPr>
        <p:spPr/>
        <p:txBody>
          <a:bodyPr/>
          <a:lstStyle/>
          <a:p>
            <a:r>
              <a:rPr lang="en-GB" dirty="0" smtClean="0"/>
              <a:t>Query the </a:t>
            </a:r>
            <a:r>
              <a:rPr lang="en-GB" dirty="0"/>
              <a:t>roaming settings </a:t>
            </a:r>
            <a:r>
              <a:rPr lang="en-GB" dirty="0" smtClean="0"/>
              <a:t>by using the key name</a:t>
            </a:r>
          </a:p>
          <a:p>
            <a:endParaRPr lang="en-GB" dirty="0"/>
          </a:p>
          <a:p>
            <a:endParaRPr lang="en-GB" dirty="0" smtClean="0"/>
          </a:p>
          <a:p>
            <a:endParaRPr lang="en-GB" dirty="0"/>
          </a:p>
        </p:txBody>
      </p:sp>
      <p:sp>
        <p:nvSpPr>
          <p:cNvPr id="6" name="Slide Number Placeholder 5"/>
          <p:cNvSpPr>
            <a:spLocks noGrp="1"/>
          </p:cNvSpPr>
          <p:nvPr>
            <p:ph type="sldNum" sz="quarter" idx="4294967295"/>
          </p:nvPr>
        </p:nvSpPr>
        <p:spPr/>
        <p:txBody>
          <a:bodyPr/>
          <a:lstStyle/>
          <a:p>
            <a:fld id="{2775DF8E-1151-4C45-8C93-3AB060627CA9}" type="slidenum">
              <a:rPr lang="en-US" smtClean="0"/>
              <a:pPr/>
              <a:t>16</a:t>
            </a:fld>
            <a:endParaRPr lang="en-US"/>
          </a:p>
        </p:txBody>
      </p:sp>
      <p:sp>
        <p:nvSpPr>
          <p:cNvPr id="7" name="Rectangle 6"/>
          <p:cNvSpPr/>
          <p:nvPr/>
        </p:nvSpPr>
        <p:spPr>
          <a:xfrm>
            <a:off x="257174" y="2244174"/>
            <a:ext cx="11653523" cy="2202602"/>
          </a:xfrm>
          <a:prstGeom prst="rect">
            <a:avLst/>
          </a:prstGeom>
          <a:solidFill>
            <a:schemeClr val="bg1">
              <a:lumMod val="95000"/>
            </a:schemeClr>
          </a:solidFill>
        </p:spPr>
        <p:txBody>
          <a:bodyPr wrap="square">
            <a:spAutoFit/>
          </a:bodyPr>
          <a:lstStyle/>
          <a:p>
            <a:r>
              <a:rPr lang="en-GB" sz="1961" dirty="0">
                <a:solidFill>
                  <a:srgbClr val="000000"/>
                </a:solidFill>
                <a:highlight>
                  <a:srgbClr val="F2F2F2"/>
                </a:highlight>
                <a:latin typeface="Consolas" panose="020B0609020204030204" pitchFamily="49" charset="0"/>
              </a:rPr>
              <a:t>Windows.Storage.</a:t>
            </a:r>
            <a:r>
              <a:rPr lang="en-GB" sz="1961" dirty="0">
                <a:solidFill>
                  <a:srgbClr val="2B91AF"/>
                </a:solidFill>
                <a:highlight>
                  <a:srgbClr val="F2F2F2"/>
                </a:highlight>
                <a:latin typeface="Consolas" panose="020B0609020204030204" pitchFamily="49" charset="0"/>
              </a:rPr>
              <a:t>ApplicationDataContainer</a:t>
            </a:r>
            <a:r>
              <a:rPr lang="en-GB" sz="1961" dirty="0">
                <a:solidFill>
                  <a:srgbClr val="000000"/>
                </a:solidFill>
                <a:highlight>
                  <a:srgbClr val="F2F2F2"/>
                </a:highlight>
                <a:latin typeface="Consolas" panose="020B0609020204030204" pitchFamily="49" charset="0"/>
              </a:rPr>
              <a:t> </a:t>
            </a:r>
            <a:r>
              <a:rPr lang="en-GB" sz="1961" dirty="0" err="1">
                <a:solidFill>
                  <a:srgbClr val="000000"/>
                </a:solidFill>
                <a:highlight>
                  <a:srgbClr val="F2F2F2"/>
                </a:highlight>
                <a:latin typeface="Consolas" panose="020B0609020204030204" pitchFamily="49" charset="0"/>
              </a:rPr>
              <a:t>roamingSettings</a:t>
            </a:r>
            <a:r>
              <a:rPr lang="en-GB" sz="1961" dirty="0">
                <a:solidFill>
                  <a:srgbClr val="000000"/>
                </a:solidFill>
                <a:highlight>
                  <a:srgbClr val="F2F2F2"/>
                </a:highlight>
                <a:latin typeface="Consolas" panose="020B0609020204030204" pitchFamily="49" charset="0"/>
              </a:rPr>
              <a:t> =</a:t>
            </a:r>
          </a:p>
          <a:p>
            <a:r>
              <a:rPr lang="en-GB" sz="1961" dirty="0">
                <a:solidFill>
                  <a:srgbClr val="000000"/>
                </a:solidFill>
                <a:highlight>
                  <a:srgbClr val="F2F2F2"/>
                </a:highlight>
                <a:latin typeface="Consolas" panose="020B0609020204030204" pitchFamily="49" charset="0"/>
              </a:rPr>
              <a:t>                   </a:t>
            </a:r>
            <a:r>
              <a:rPr lang="en-GB" sz="1961" dirty="0" err="1">
                <a:solidFill>
                  <a:srgbClr val="000000"/>
                </a:solidFill>
                <a:highlight>
                  <a:srgbClr val="F2F2F2"/>
                </a:highlight>
                <a:latin typeface="Consolas" panose="020B0609020204030204" pitchFamily="49" charset="0"/>
              </a:rPr>
              <a:t>Windows.Storage.</a:t>
            </a:r>
            <a:r>
              <a:rPr lang="en-GB" sz="1961" dirty="0" err="1">
                <a:solidFill>
                  <a:srgbClr val="2B91AF"/>
                </a:solidFill>
                <a:highlight>
                  <a:srgbClr val="F2F2F2"/>
                </a:highlight>
                <a:latin typeface="Consolas" panose="020B0609020204030204" pitchFamily="49" charset="0"/>
              </a:rPr>
              <a:t>ApplicationData</a:t>
            </a:r>
            <a:r>
              <a:rPr lang="en-GB" sz="1961" dirty="0" err="1">
                <a:solidFill>
                  <a:srgbClr val="000000"/>
                </a:solidFill>
                <a:highlight>
                  <a:srgbClr val="F2F2F2"/>
                </a:highlight>
                <a:latin typeface="Consolas" panose="020B0609020204030204" pitchFamily="49" charset="0"/>
              </a:rPr>
              <a:t>.Current.RoamingSettings</a:t>
            </a:r>
            <a:r>
              <a:rPr lang="en-GB" sz="1961" dirty="0">
                <a:solidFill>
                  <a:srgbClr val="000000"/>
                </a:solidFill>
                <a:highlight>
                  <a:srgbClr val="F2F2F2"/>
                </a:highlight>
                <a:latin typeface="Consolas" panose="020B0609020204030204" pitchFamily="49" charset="0"/>
              </a:rPr>
              <a:t>;</a:t>
            </a:r>
          </a:p>
          <a:p>
            <a:endParaRPr lang="en-GB" sz="1961" dirty="0">
              <a:solidFill>
                <a:srgbClr val="000000"/>
              </a:solidFill>
              <a:highlight>
                <a:srgbClr val="F2F2F2"/>
              </a:highlight>
              <a:latin typeface="Consolas" panose="020B0609020204030204" pitchFamily="49" charset="0"/>
            </a:endParaRPr>
          </a:p>
          <a:p>
            <a:r>
              <a:rPr lang="en-GB" sz="1961" dirty="0">
                <a:solidFill>
                  <a:srgbClr val="0000FF"/>
                </a:solidFill>
                <a:highlight>
                  <a:srgbClr val="F2F2F2"/>
                </a:highlight>
                <a:latin typeface="Consolas" panose="020B0609020204030204" pitchFamily="49" charset="0"/>
              </a:rPr>
              <a:t>if</a:t>
            </a:r>
            <a:r>
              <a:rPr lang="en-GB" sz="1961" dirty="0">
                <a:solidFill>
                  <a:srgbClr val="000000"/>
                </a:solidFill>
                <a:highlight>
                  <a:srgbClr val="F2F2F2"/>
                </a:highlight>
                <a:latin typeface="Consolas" panose="020B0609020204030204" pitchFamily="49" charset="0"/>
              </a:rPr>
              <a:t> (</a:t>
            </a:r>
            <a:r>
              <a:rPr lang="en-GB" sz="1961" dirty="0" err="1">
                <a:solidFill>
                  <a:srgbClr val="000000"/>
                </a:solidFill>
                <a:highlight>
                  <a:srgbClr val="F2F2F2"/>
                </a:highlight>
                <a:latin typeface="Consolas" panose="020B0609020204030204" pitchFamily="49" charset="0"/>
              </a:rPr>
              <a:t>roamingSettings.Values.ContainsKey</a:t>
            </a:r>
            <a:r>
              <a:rPr lang="en-GB" sz="1961" dirty="0">
                <a:solidFill>
                  <a:srgbClr val="000000"/>
                </a:solidFill>
                <a:highlight>
                  <a:srgbClr val="F2F2F2"/>
                </a:highlight>
                <a:latin typeface="Consolas" panose="020B0609020204030204" pitchFamily="49" charset="0"/>
              </a:rPr>
              <a:t>(</a:t>
            </a:r>
            <a:r>
              <a:rPr lang="en-GB" sz="1961" dirty="0">
                <a:solidFill>
                  <a:srgbClr val="A31515"/>
                </a:solidFill>
                <a:highlight>
                  <a:srgbClr val="F2F2F2"/>
                </a:highlight>
                <a:latin typeface="Consolas" panose="020B0609020204030204" pitchFamily="49" charset="0"/>
              </a:rPr>
              <a:t>"</a:t>
            </a:r>
            <a:r>
              <a:rPr lang="en-GB" sz="1961" dirty="0" err="1">
                <a:solidFill>
                  <a:srgbClr val="A31515"/>
                </a:solidFill>
                <a:highlight>
                  <a:srgbClr val="F2F2F2"/>
                </a:highlight>
                <a:latin typeface="Consolas" panose="020B0609020204030204" pitchFamily="49" charset="0"/>
              </a:rPr>
              <a:t>userName</a:t>
            </a:r>
            <a:r>
              <a:rPr lang="en-GB" sz="1961" dirty="0">
                <a:solidFill>
                  <a:srgbClr val="A31515"/>
                </a:solidFill>
                <a:highlight>
                  <a:srgbClr val="F2F2F2"/>
                </a:highlight>
                <a:latin typeface="Consolas" panose="020B0609020204030204" pitchFamily="49" charset="0"/>
              </a:rPr>
              <a:t>"</a:t>
            </a:r>
            <a:r>
              <a:rPr lang="en-GB" sz="1961" dirty="0">
                <a:solidFill>
                  <a:srgbClr val="000000"/>
                </a:solidFill>
                <a:highlight>
                  <a:srgbClr val="F2F2F2"/>
                </a:highlight>
                <a:latin typeface="Consolas" panose="020B0609020204030204" pitchFamily="49" charset="0"/>
              </a:rPr>
              <a:t>))</a:t>
            </a:r>
          </a:p>
          <a:p>
            <a:r>
              <a:rPr lang="en-GB" sz="1961" dirty="0">
                <a:solidFill>
                  <a:srgbClr val="000000"/>
                </a:solidFill>
                <a:highlight>
                  <a:srgbClr val="F2F2F2"/>
                </a:highlight>
                <a:latin typeface="Consolas" panose="020B0609020204030204" pitchFamily="49" charset="0"/>
              </a:rPr>
              <a:t>{</a:t>
            </a:r>
          </a:p>
          <a:p>
            <a:r>
              <a:rPr lang="en-GB" sz="1961" dirty="0">
                <a:solidFill>
                  <a:srgbClr val="000000"/>
                </a:solidFill>
                <a:highlight>
                  <a:srgbClr val="F2F2F2"/>
                </a:highlight>
                <a:latin typeface="Consolas" panose="020B0609020204030204" pitchFamily="49" charset="0"/>
              </a:rPr>
              <a:t>    </a:t>
            </a:r>
            <a:r>
              <a:rPr lang="en-GB" sz="1961" dirty="0" err="1">
                <a:solidFill>
                  <a:srgbClr val="000000"/>
                </a:solidFill>
                <a:highlight>
                  <a:srgbClr val="F2F2F2"/>
                </a:highlight>
                <a:latin typeface="Consolas" panose="020B0609020204030204" pitchFamily="49" charset="0"/>
              </a:rPr>
              <a:t>name.Text</a:t>
            </a:r>
            <a:r>
              <a:rPr lang="en-GB" sz="1961" dirty="0">
                <a:solidFill>
                  <a:srgbClr val="000000"/>
                </a:solidFill>
                <a:highlight>
                  <a:srgbClr val="F2F2F2"/>
                </a:highlight>
                <a:latin typeface="Consolas" panose="020B0609020204030204" pitchFamily="49" charset="0"/>
              </a:rPr>
              <a:t> = </a:t>
            </a:r>
            <a:r>
              <a:rPr lang="en-GB" sz="1961" dirty="0" err="1">
                <a:solidFill>
                  <a:srgbClr val="000000"/>
                </a:solidFill>
                <a:highlight>
                  <a:srgbClr val="F2F2F2"/>
                </a:highlight>
                <a:latin typeface="Consolas" panose="020B0609020204030204" pitchFamily="49" charset="0"/>
              </a:rPr>
              <a:t>roamingSettings.Values</a:t>
            </a:r>
            <a:r>
              <a:rPr lang="en-GB" sz="1961" dirty="0">
                <a:solidFill>
                  <a:srgbClr val="000000"/>
                </a:solidFill>
                <a:highlight>
                  <a:srgbClr val="F2F2F2"/>
                </a:highlight>
                <a:latin typeface="Consolas" panose="020B0609020204030204" pitchFamily="49" charset="0"/>
              </a:rPr>
              <a:t>[</a:t>
            </a:r>
            <a:r>
              <a:rPr lang="en-GB" sz="1961" dirty="0">
                <a:solidFill>
                  <a:srgbClr val="A31515"/>
                </a:solidFill>
                <a:highlight>
                  <a:srgbClr val="F2F2F2"/>
                </a:highlight>
                <a:latin typeface="Consolas" panose="020B0609020204030204" pitchFamily="49" charset="0"/>
              </a:rPr>
              <a:t>"</a:t>
            </a:r>
            <a:r>
              <a:rPr lang="en-GB" sz="1961" dirty="0" err="1">
                <a:solidFill>
                  <a:srgbClr val="A31515"/>
                </a:solidFill>
                <a:highlight>
                  <a:srgbClr val="F2F2F2"/>
                </a:highlight>
                <a:latin typeface="Consolas" panose="020B0609020204030204" pitchFamily="49" charset="0"/>
              </a:rPr>
              <a:t>userName</a:t>
            </a:r>
            <a:r>
              <a:rPr lang="en-GB" sz="1961" dirty="0">
                <a:solidFill>
                  <a:srgbClr val="A31515"/>
                </a:solidFill>
                <a:highlight>
                  <a:srgbClr val="F2F2F2"/>
                </a:highlight>
                <a:latin typeface="Consolas" panose="020B0609020204030204" pitchFamily="49" charset="0"/>
              </a:rPr>
              <a:t>"</a:t>
            </a:r>
            <a:r>
              <a:rPr lang="en-GB" sz="1961" dirty="0">
                <a:solidFill>
                  <a:srgbClr val="000000"/>
                </a:solidFill>
                <a:highlight>
                  <a:srgbClr val="F2F2F2"/>
                </a:highlight>
                <a:latin typeface="Consolas" panose="020B0609020204030204" pitchFamily="49" charset="0"/>
              </a:rPr>
              <a:t>].</a:t>
            </a:r>
            <a:r>
              <a:rPr lang="en-GB" sz="1961" dirty="0" err="1">
                <a:solidFill>
                  <a:srgbClr val="000000"/>
                </a:solidFill>
                <a:highlight>
                  <a:srgbClr val="F2F2F2"/>
                </a:highlight>
                <a:latin typeface="Consolas" panose="020B0609020204030204" pitchFamily="49" charset="0"/>
              </a:rPr>
              <a:t>ToString</a:t>
            </a:r>
            <a:r>
              <a:rPr lang="en-GB" sz="1961" dirty="0">
                <a:solidFill>
                  <a:srgbClr val="000000"/>
                </a:solidFill>
                <a:highlight>
                  <a:srgbClr val="F2F2F2"/>
                </a:highlight>
                <a:latin typeface="Consolas" panose="020B0609020204030204" pitchFamily="49" charset="0"/>
              </a:rPr>
              <a:t>();</a:t>
            </a:r>
          </a:p>
          <a:p>
            <a:r>
              <a:rPr lang="en-GB" sz="1961" dirty="0">
                <a:solidFill>
                  <a:srgbClr val="000000"/>
                </a:solidFill>
                <a:highlight>
                  <a:srgbClr val="F2F2F2"/>
                </a:highlight>
                <a:latin typeface="Consolas" panose="020B0609020204030204" pitchFamily="49" charset="0"/>
              </a:rPr>
              <a:t>}</a:t>
            </a:r>
            <a:endParaRPr lang="en-GB" sz="1961"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8851472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Roaming Folder</a:t>
            </a:r>
            <a:endParaRPr lang="en-GB" dirty="0"/>
          </a:p>
        </p:txBody>
      </p:sp>
      <p:sp>
        <p:nvSpPr>
          <p:cNvPr id="3" name="Text Placeholder 2"/>
          <p:cNvSpPr>
            <a:spLocks noGrp="1"/>
          </p:cNvSpPr>
          <p:nvPr>
            <p:ph type="body" sz="quarter" idx="10"/>
          </p:nvPr>
        </p:nvSpPr>
        <p:spPr/>
        <p:txBody>
          <a:bodyPr/>
          <a:lstStyle/>
          <a:p>
            <a:r>
              <a:rPr lang="en-GB" dirty="0" smtClean="0"/>
              <a:t>Use the roaming app data store to read/write files and folders</a:t>
            </a:r>
          </a:p>
          <a:p>
            <a:endParaRPr lang="en-GB" dirty="0"/>
          </a:p>
        </p:txBody>
      </p:sp>
      <p:pic>
        <p:nvPicPr>
          <p:cNvPr id="4" name="Picture 3"/>
          <p:cNvPicPr>
            <a:picLocks noChangeAspect="1"/>
          </p:cNvPicPr>
          <p:nvPr/>
        </p:nvPicPr>
        <p:blipFill>
          <a:blip r:embed="rId2"/>
          <a:stretch>
            <a:fillRect/>
          </a:stretch>
        </p:blipFill>
        <p:spPr>
          <a:xfrm>
            <a:off x="382361" y="2848318"/>
            <a:ext cx="10624228" cy="3448788"/>
          </a:xfrm>
          <a:prstGeom prst="rect">
            <a:avLst/>
          </a:prstGeom>
        </p:spPr>
      </p:pic>
    </p:spTree>
    <p:extLst>
      <p:ext uri="{BB962C8B-B14F-4D97-AF65-F5344CB8AC3E}">
        <p14:creationId xmlns:p14="http://schemas.microsoft.com/office/powerpoint/2010/main" val="273086289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DataChanged</a:t>
            </a:r>
            <a:r>
              <a:rPr lang="en-US" dirty="0" smtClean="0"/>
              <a:t> notification</a:t>
            </a:r>
            <a:endParaRPr lang="en-US" dirty="0"/>
          </a:p>
        </p:txBody>
      </p:sp>
      <p:sp>
        <p:nvSpPr>
          <p:cNvPr id="9" name="Text Placeholder 8"/>
          <p:cNvSpPr>
            <a:spLocks noGrp="1"/>
          </p:cNvSpPr>
          <p:nvPr>
            <p:ph type="body" sz="quarter" idx="10"/>
          </p:nvPr>
        </p:nvSpPr>
        <p:spPr/>
        <p:txBody>
          <a:bodyPr/>
          <a:lstStyle/>
          <a:p>
            <a:r>
              <a:rPr lang="en-US" dirty="0" smtClean="0"/>
              <a:t>The </a:t>
            </a:r>
            <a:r>
              <a:rPr lang="en-US" dirty="0" err="1" smtClean="0"/>
              <a:t>DataChanged</a:t>
            </a:r>
            <a:r>
              <a:rPr lang="en-US" dirty="0" smtClean="0"/>
              <a:t> event fires when the roaming data has changed</a:t>
            </a:r>
          </a:p>
        </p:txBody>
      </p:sp>
      <p:sp>
        <p:nvSpPr>
          <p:cNvPr id="6" name="Slide Number Placeholder 5"/>
          <p:cNvSpPr>
            <a:spLocks noGrp="1"/>
          </p:cNvSpPr>
          <p:nvPr>
            <p:ph type="sldNum" sz="quarter" idx="4294967295"/>
          </p:nvPr>
        </p:nvSpPr>
        <p:spPr/>
        <p:txBody>
          <a:bodyPr/>
          <a:lstStyle/>
          <a:p>
            <a:fld id="{2775DF8E-1151-4C45-8C93-3AB060627CA9}" type="slidenum">
              <a:rPr lang="en-US" smtClean="0"/>
              <a:pPr/>
              <a:t>18</a:t>
            </a:fld>
            <a:endParaRPr lang="en-US"/>
          </a:p>
        </p:txBody>
      </p:sp>
      <p:sp>
        <p:nvSpPr>
          <p:cNvPr id="7" name="Rectangle 6"/>
          <p:cNvSpPr/>
          <p:nvPr/>
        </p:nvSpPr>
        <p:spPr>
          <a:xfrm>
            <a:off x="378009" y="2442586"/>
            <a:ext cx="11653523" cy="2202602"/>
          </a:xfrm>
          <a:prstGeom prst="rect">
            <a:avLst/>
          </a:prstGeom>
          <a:solidFill>
            <a:schemeClr val="bg1">
              <a:lumMod val="95000"/>
            </a:schemeClr>
          </a:solidFill>
        </p:spPr>
        <p:txBody>
          <a:bodyPr wrap="square">
            <a:spAutoFit/>
          </a:bodyPr>
          <a:lstStyle/>
          <a:p>
            <a:r>
              <a:rPr lang="en-GB" sz="1961" dirty="0">
                <a:solidFill>
                  <a:srgbClr val="000000"/>
                </a:solidFill>
                <a:highlight>
                  <a:srgbClr val="F2F2F2"/>
                </a:highlight>
                <a:latin typeface="Consolas" panose="020B0609020204030204" pitchFamily="49" charset="0"/>
              </a:rPr>
              <a:t>Windows.Storage.</a:t>
            </a:r>
            <a:r>
              <a:rPr lang="en-GB" sz="1961" dirty="0">
                <a:solidFill>
                  <a:srgbClr val="2B91AF"/>
                </a:solidFill>
                <a:highlight>
                  <a:srgbClr val="F2F2F2"/>
                </a:highlight>
                <a:latin typeface="Consolas" panose="020B0609020204030204" pitchFamily="49" charset="0"/>
              </a:rPr>
              <a:t>ApplicationData</a:t>
            </a:r>
            <a:r>
              <a:rPr lang="en-GB" sz="1961" dirty="0">
                <a:solidFill>
                  <a:srgbClr val="000000"/>
                </a:solidFill>
                <a:highlight>
                  <a:srgbClr val="F2F2F2"/>
                </a:highlight>
                <a:latin typeface="Consolas" panose="020B0609020204030204" pitchFamily="49" charset="0"/>
              </a:rPr>
              <a:t>.Current.DataChanged += </a:t>
            </a:r>
            <a:r>
              <a:rPr lang="en-GB" sz="1961" dirty="0" err="1">
                <a:solidFill>
                  <a:srgbClr val="000000"/>
                </a:solidFill>
                <a:highlight>
                  <a:srgbClr val="F2F2F2"/>
                </a:highlight>
                <a:latin typeface="Consolas" panose="020B0609020204030204" pitchFamily="49" charset="0"/>
              </a:rPr>
              <a:t>Current_DataChanged</a:t>
            </a:r>
            <a:r>
              <a:rPr lang="en-GB" sz="1961" dirty="0">
                <a:solidFill>
                  <a:srgbClr val="000000"/>
                </a:solidFill>
                <a:highlight>
                  <a:srgbClr val="F2F2F2"/>
                </a:highlight>
                <a:latin typeface="Consolas" panose="020B0609020204030204" pitchFamily="49" charset="0"/>
              </a:rPr>
              <a:t>;</a:t>
            </a:r>
          </a:p>
          <a:p>
            <a:r>
              <a:rPr lang="en-GB" sz="1961" dirty="0">
                <a:solidFill>
                  <a:srgbClr val="000000"/>
                </a:solidFill>
                <a:highlight>
                  <a:srgbClr val="F2F2F2"/>
                </a:highlight>
                <a:latin typeface="Consolas" panose="020B0609020204030204" pitchFamily="49" charset="0"/>
              </a:rPr>
              <a:t>...</a:t>
            </a:r>
          </a:p>
          <a:p>
            <a:endParaRPr lang="en-GB" sz="1961" dirty="0">
              <a:solidFill>
                <a:srgbClr val="000000"/>
              </a:solidFill>
              <a:highlight>
                <a:srgbClr val="F2F2F2"/>
              </a:highlight>
              <a:latin typeface="Consolas" panose="020B0609020204030204" pitchFamily="49" charset="0"/>
            </a:endParaRPr>
          </a:p>
          <a:p>
            <a:r>
              <a:rPr lang="en-GB" sz="1961" dirty="0">
                <a:solidFill>
                  <a:srgbClr val="0000FF"/>
                </a:solidFill>
                <a:highlight>
                  <a:srgbClr val="F2F2F2"/>
                </a:highlight>
                <a:latin typeface="Consolas" panose="020B0609020204030204" pitchFamily="49" charset="0"/>
              </a:rPr>
              <a:t>void</a:t>
            </a:r>
            <a:r>
              <a:rPr lang="en-GB" sz="1961" dirty="0">
                <a:solidFill>
                  <a:srgbClr val="000000"/>
                </a:solidFill>
                <a:highlight>
                  <a:srgbClr val="F2F2F2"/>
                </a:highlight>
                <a:latin typeface="Consolas" panose="020B0609020204030204" pitchFamily="49" charset="0"/>
              </a:rPr>
              <a:t> </a:t>
            </a:r>
            <a:r>
              <a:rPr lang="en-GB" sz="1961" dirty="0" err="1">
                <a:solidFill>
                  <a:srgbClr val="000000"/>
                </a:solidFill>
                <a:highlight>
                  <a:srgbClr val="F2F2F2"/>
                </a:highlight>
                <a:latin typeface="Consolas" panose="020B0609020204030204" pitchFamily="49" charset="0"/>
              </a:rPr>
              <a:t>Current_DataChanged</a:t>
            </a:r>
            <a:r>
              <a:rPr lang="en-GB" sz="1961" dirty="0">
                <a:solidFill>
                  <a:srgbClr val="000000"/>
                </a:solidFill>
                <a:highlight>
                  <a:srgbClr val="F2F2F2"/>
                </a:highlight>
                <a:latin typeface="Consolas" panose="020B0609020204030204" pitchFamily="49" charset="0"/>
              </a:rPr>
              <a:t>(</a:t>
            </a:r>
            <a:r>
              <a:rPr lang="en-GB" sz="1961" dirty="0" err="1">
                <a:solidFill>
                  <a:srgbClr val="2B91AF"/>
                </a:solidFill>
                <a:highlight>
                  <a:srgbClr val="F2F2F2"/>
                </a:highlight>
                <a:latin typeface="Consolas" panose="020B0609020204030204" pitchFamily="49" charset="0"/>
              </a:rPr>
              <a:t>ApplicationData</a:t>
            </a:r>
            <a:r>
              <a:rPr lang="en-GB" sz="1961" dirty="0">
                <a:solidFill>
                  <a:srgbClr val="000000"/>
                </a:solidFill>
                <a:highlight>
                  <a:srgbClr val="F2F2F2"/>
                </a:highlight>
                <a:latin typeface="Consolas" panose="020B0609020204030204" pitchFamily="49" charset="0"/>
              </a:rPr>
              <a:t> sender, </a:t>
            </a:r>
            <a:r>
              <a:rPr lang="en-GB" sz="1961" dirty="0">
                <a:solidFill>
                  <a:srgbClr val="0000FF"/>
                </a:solidFill>
                <a:highlight>
                  <a:srgbClr val="F2F2F2"/>
                </a:highlight>
                <a:latin typeface="Consolas" panose="020B0609020204030204" pitchFamily="49" charset="0"/>
              </a:rPr>
              <a:t>object</a:t>
            </a:r>
            <a:r>
              <a:rPr lang="en-GB" sz="1961" dirty="0">
                <a:solidFill>
                  <a:srgbClr val="000000"/>
                </a:solidFill>
                <a:highlight>
                  <a:srgbClr val="F2F2F2"/>
                </a:highlight>
                <a:latin typeface="Consolas" panose="020B0609020204030204" pitchFamily="49" charset="0"/>
              </a:rPr>
              <a:t> </a:t>
            </a:r>
            <a:r>
              <a:rPr lang="en-GB" sz="1961" dirty="0" err="1">
                <a:solidFill>
                  <a:srgbClr val="000000"/>
                </a:solidFill>
                <a:highlight>
                  <a:srgbClr val="F2F2F2"/>
                </a:highlight>
                <a:latin typeface="Consolas" panose="020B0609020204030204" pitchFamily="49" charset="0"/>
              </a:rPr>
              <a:t>args</a:t>
            </a:r>
            <a:r>
              <a:rPr lang="en-GB" sz="1961" dirty="0">
                <a:solidFill>
                  <a:srgbClr val="000000"/>
                </a:solidFill>
                <a:highlight>
                  <a:srgbClr val="F2F2F2"/>
                </a:highlight>
                <a:latin typeface="Consolas" panose="020B0609020204030204" pitchFamily="49" charset="0"/>
              </a:rPr>
              <a:t>)</a:t>
            </a:r>
          </a:p>
          <a:p>
            <a:r>
              <a:rPr lang="en-GB" sz="1961" dirty="0">
                <a:solidFill>
                  <a:srgbClr val="000000"/>
                </a:solidFill>
                <a:highlight>
                  <a:srgbClr val="F2F2F2"/>
                </a:highlight>
                <a:latin typeface="Consolas" panose="020B0609020204030204" pitchFamily="49" charset="0"/>
              </a:rPr>
              <a:t>{</a:t>
            </a:r>
          </a:p>
          <a:p>
            <a:r>
              <a:rPr lang="en-GB" sz="1961" dirty="0">
                <a:solidFill>
                  <a:srgbClr val="000000"/>
                </a:solidFill>
                <a:highlight>
                  <a:srgbClr val="F2F2F2"/>
                </a:highlight>
                <a:latin typeface="Consolas" panose="020B0609020204030204" pitchFamily="49" charset="0"/>
              </a:rPr>
              <a:t>    </a:t>
            </a:r>
            <a:r>
              <a:rPr lang="en-GB" sz="1961" dirty="0">
                <a:solidFill>
                  <a:srgbClr val="008000"/>
                </a:solidFill>
                <a:highlight>
                  <a:srgbClr val="F2F2F2"/>
                </a:highlight>
                <a:latin typeface="Consolas" panose="020B0609020204030204" pitchFamily="49" charset="0"/>
              </a:rPr>
              <a:t>// Refresh your settings...</a:t>
            </a:r>
            <a:endParaRPr lang="en-GB" sz="1961" dirty="0">
              <a:solidFill>
                <a:srgbClr val="000000"/>
              </a:solidFill>
              <a:highlight>
                <a:srgbClr val="F2F2F2"/>
              </a:highlight>
              <a:latin typeface="Consolas" panose="020B0609020204030204" pitchFamily="49" charset="0"/>
            </a:endParaRPr>
          </a:p>
          <a:p>
            <a:r>
              <a:rPr lang="en-GB" sz="1961" dirty="0">
                <a:solidFill>
                  <a:srgbClr val="000000"/>
                </a:solidFill>
                <a:highlight>
                  <a:srgbClr val="F2F2F2"/>
                </a:highlight>
                <a:latin typeface="Consolas" panose="020B0609020204030204" pitchFamily="49" charset="0"/>
              </a:rPr>
              <a:t>}</a:t>
            </a:r>
            <a:endParaRPr lang="en-GB" sz="1961" dirty="0">
              <a:solidFill>
                <a:srgbClr val="000000"/>
              </a:solidFill>
              <a:highlight>
                <a:srgbClr val="FFFFFF"/>
              </a:highlight>
              <a:latin typeface="Consolas" panose="020B0609020204030204" pitchFamily="49" charset="0"/>
            </a:endParaRPr>
          </a:p>
        </p:txBody>
      </p:sp>
      <p:sp>
        <p:nvSpPr>
          <p:cNvPr id="10" name="Text Placeholder 8"/>
          <p:cNvSpPr txBox="1">
            <a:spLocks/>
          </p:cNvSpPr>
          <p:nvPr/>
        </p:nvSpPr>
        <p:spPr>
          <a:xfrm>
            <a:off x="269239" y="4739650"/>
            <a:ext cx="11653523" cy="1576097"/>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733" b="1" dirty="0">
                <a:solidFill>
                  <a:schemeClr val="tx1"/>
                </a:solidFill>
              </a:rPr>
              <a:t>The event is only fired if the application is active at the time of the </a:t>
            </a:r>
            <a:r>
              <a:rPr lang="en-US" sz="3733" b="1" dirty="0" smtClean="0">
                <a:solidFill>
                  <a:schemeClr val="tx1"/>
                </a:solidFill>
              </a:rPr>
              <a:t>change</a:t>
            </a:r>
          </a:p>
          <a:p>
            <a:pPr marL="241300" lvl="1" indent="0">
              <a:buNone/>
            </a:pPr>
            <a:r>
              <a:rPr lang="en-GB" sz="2133" b="1" dirty="0">
                <a:solidFill>
                  <a:schemeClr val="tx1"/>
                </a:solidFill>
              </a:rPr>
              <a:t>You should still load up all your data when your app </a:t>
            </a:r>
            <a:r>
              <a:rPr lang="en-GB" sz="2133" b="1" dirty="0" smtClean="0">
                <a:solidFill>
                  <a:schemeClr val="tx1"/>
                </a:solidFill>
              </a:rPr>
              <a:t>starts</a:t>
            </a:r>
            <a:endParaRPr lang="en-GB" sz="2133" b="1" dirty="0">
              <a:solidFill>
                <a:schemeClr val="tx1"/>
              </a:solidFill>
            </a:endParaRPr>
          </a:p>
        </p:txBody>
      </p:sp>
    </p:spTree>
    <p:extLst>
      <p:ext uri="{BB962C8B-B14F-4D97-AF65-F5344CB8AC3E}">
        <p14:creationId xmlns:p14="http://schemas.microsoft.com/office/powerpoint/2010/main" val="240141754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Debugging apps using Roaming Data</a:t>
            </a:r>
            <a:endParaRPr lang="en-GB" dirty="0"/>
          </a:p>
        </p:txBody>
      </p:sp>
      <p:sp>
        <p:nvSpPr>
          <p:cNvPr id="2" name="Text Placeholder 1"/>
          <p:cNvSpPr>
            <a:spLocks noGrp="1"/>
          </p:cNvSpPr>
          <p:nvPr>
            <p:ph type="body" sz="quarter" idx="10"/>
          </p:nvPr>
        </p:nvSpPr>
        <p:spPr/>
        <p:txBody>
          <a:bodyPr/>
          <a:lstStyle/>
          <a:p>
            <a:r>
              <a:rPr lang="en-GB" dirty="0" smtClean="0"/>
              <a:t>Developers can install an application on multiple unlocked devices</a:t>
            </a:r>
          </a:p>
          <a:p>
            <a:r>
              <a:rPr lang="en-GB" dirty="0" smtClean="0"/>
              <a:t>Locking a developer device will trigger the synchronisation </a:t>
            </a:r>
          </a:p>
          <a:p>
            <a:r>
              <a:rPr lang="en-GB" dirty="0" smtClean="0"/>
              <a:t>If you have problems:</a:t>
            </a:r>
          </a:p>
          <a:p>
            <a:pPr lvl="1"/>
            <a:r>
              <a:rPr lang="en-GB" sz="2745" dirty="0"/>
              <a:t>Make sure that files are closed correctly</a:t>
            </a:r>
          </a:p>
          <a:p>
            <a:pPr lvl="1"/>
            <a:r>
              <a:rPr lang="en-GB" sz="2745" dirty="0"/>
              <a:t>Make sure that the devices are running the same version of the application</a:t>
            </a:r>
          </a:p>
        </p:txBody>
      </p:sp>
      <p:sp>
        <p:nvSpPr>
          <p:cNvPr id="6" name="Slide Number Placeholder 5"/>
          <p:cNvSpPr>
            <a:spLocks noGrp="1"/>
          </p:cNvSpPr>
          <p:nvPr>
            <p:ph type="sldNum" sz="quarter" idx="4294967295"/>
          </p:nvPr>
        </p:nvSpPr>
        <p:spPr/>
        <p:txBody>
          <a:bodyPr/>
          <a:lstStyle/>
          <a:p>
            <a:fld id="{2775DF8E-1151-4C45-8C93-3AB060627CA9}" type="slidenum">
              <a:rPr lang="en-US" smtClean="0"/>
              <a:pPr/>
              <a:t>19</a:t>
            </a:fld>
            <a:endParaRPr lang="en-US"/>
          </a:p>
        </p:txBody>
      </p:sp>
    </p:spTree>
    <p:extLst>
      <p:ext uri="{BB962C8B-B14F-4D97-AF65-F5344CB8AC3E}">
        <p14:creationId xmlns:p14="http://schemas.microsoft.com/office/powerpoint/2010/main" val="185909163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smtClean="0"/>
              <a:t>User Identity in Windows 10</a:t>
            </a:r>
          </a:p>
          <a:p>
            <a:r>
              <a:rPr lang="en-GB" dirty="0" smtClean="0"/>
              <a:t>Roaming </a:t>
            </a:r>
            <a:r>
              <a:rPr lang="en-GB" dirty="0"/>
              <a:t>Settings/Roaming Folder for both MSA and AAD identities</a:t>
            </a:r>
          </a:p>
          <a:p>
            <a:r>
              <a:rPr lang="en-GB" dirty="0" smtClean="0"/>
              <a:t>State </a:t>
            </a:r>
            <a:r>
              <a:rPr lang="en-GB" dirty="0"/>
              <a:t>stored in Cloud </a:t>
            </a:r>
            <a:r>
              <a:rPr lang="en-GB" dirty="0" smtClean="0"/>
              <a:t>services</a:t>
            </a:r>
            <a:endParaRPr lang="en-GB" dirty="0"/>
          </a:p>
        </p:txBody>
      </p:sp>
    </p:spTree>
    <p:extLst>
      <p:ext uri="{BB962C8B-B14F-4D97-AF65-F5344CB8AC3E}">
        <p14:creationId xmlns:p14="http://schemas.microsoft.com/office/powerpoint/2010/main" val="317262345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sz="quarter" idx="10"/>
          </p:nvPr>
        </p:nvSpPr>
        <p:spPr/>
        <p:txBody>
          <a:bodyPr/>
          <a:lstStyle/>
          <a:p>
            <a:r>
              <a:rPr lang="en-GB" dirty="0" smtClean="0"/>
              <a:t>demo</a:t>
            </a:r>
            <a:endParaRPr lang="en-GB" dirty="0"/>
          </a:p>
        </p:txBody>
      </p:sp>
      <p:sp>
        <p:nvSpPr>
          <p:cNvPr id="7" name="Title 6"/>
          <p:cNvSpPr>
            <a:spLocks noGrp="1"/>
          </p:cNvSpPr>
          <p:nvPr>
            <p:ph type="ctrTitle"/>
          </p:nvPr>
        </p:nvSpPr>
        <p:spPr/>
        <p:txBody>
          <a:bodyPr/>
          <a:lstStyle/>
          <a:p>
            <a:r>
              <a:rPr lang="en-GB" dirty="0" smtClean="0"/>
              <a:t>Roaming Data</a:t>
            </a:r>
            <a:endParaRPr lang="en-GB" dirty="0"/>
          </a:p>
        </p:txBody>
      </p:sp>
      <p:sp>
        <p:nvSpPr>
          <p:cNvPr id="6" name="Slide Number Placeholder 5"/>
          <p:cNvSpPr>
            <a:spLocks noGrp="1"/>
          </p:cNvSpPr>
          <p:nvPr>
            <p:ph type="sldNum" sz="quarter" idx="4294967295"/>
          </p:nvPr>
        </p:nvSpPr>
        <p:spPr/>
        <p:txBody>
          <a:bodyPr/>
          <a:lstStyle/>
          <a:p>
            <a:fld id="{2775DF8E-1151-4C45-8C93-3AB060627CA9}" type="slidenum">
              <a:rPr lang="en-US" smtClean="0"/>
              <a:pPr/>
              <a:t>20</a:t>
            </a:fld>
            <a:endParaRPr lang="en-US"/>
          </a:p>
        </p:txBody>
      </p:sp>
    </p:spTree>
    <p:extLst>
      <p:ext uri="{BB962C8B-B14F-4D97-AF65-F5344CB8AC3E}">
        <p14:creationId xmlns:p14="http://schemas.microsoft.com/office/powerpoint/2010/main" val="371132054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oamingData">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457293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5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Tips on using </a:t>
            </a:r>
            <a:r>
              <a:rPr lang="en-GB" dirty="0"/>
              <a:t>r</a:t>
            </a:r>
            <a:r>
              <a:rPr lang="en-GB" dirty="0" smtClean="0"/>
              <a:t>oaming data</a:t>
            </a:r>
            <a:endParaRPr lang="en-GB" dirty="0"/>
          </a:p>
        </p:txBody>
      </p:sp>
      <p:sp>
        <p:nvSpPr>
          <p:cNvPr id="2" name="Text Placeholder 1"/>
          <p:cNvSpPr>
            <a:spLocks noGrp="1"/>
          </p:cNvSpPr>
          <p:nvPr>
            <p:ph type="body" sz="quarter" idx="10"/>
          </p:nvPr>
        </p:nvSpPr>
        <p:spPr/>
        <p:txBody>
          <a:bodyPr/>
          <a:lstStyle/>
          <a:p>
            <a:r>
              <a:rPr lang="en-GB" sz="3137" dirty="0" smtClean="0"/>
              <a:t>Use roaming </a:t>
            </a:r>
            <a:r>
              <a:rPr lang="en-GB" sz="3137" dirty="0"/>
              <a:t>folder </a:t>
            </a:r>
            <a:r>
              <a:rPr lang="en-GB" sz="3137" dirty="0" smtClean="0"/>
              <a:t>and roaming </a:t>
            </a:r>
            <a:r>
              <a:rPr lang="en-GB" sz="3137" dirty="0"/>
              <a:t>settings in the same way as local </a:t>
            </a:r>
            <a:r>
              <a:rPr lang="en-GB" sz="3137" dirty="0" smtClean="0"/>
              <a:t>folder and settings</a:t>
            </a:r>
          </a:p>
          <a:p>
            <a:pPr lvl="1"/>
            <a:r>
              <a:rPr lang="en-GB" b="1" dirty="0" err="1" smtClean="0"/>
              <a:t>HighPriority</a:t>
            </a:r>
            <a:r>
              <a:rPr lang="en-GB" dirty="0" smtClean="0"/>
              <a:t> </a:t>
            </a:r>
            <a:r>
              <a:rPr lang="en-GB" dirty="0"/>
              <a:t>setting is available on Windows Desktop for quick sync,  but has no effect on Windows Mobile</a:t>
            </a:r>
          </a:p>
          <a:p>
            <a:r>
              <a:rPr lang="en-GB" sz="3137" dirty="0" smtClean="0"/>
              <a:t>Good </a:t>
            </a:r>
            <a:r>
              <a:rPr lang="en-GB" sz="3137" dirty="0"/>
              <a:t>for app customisation settings, most recent activity, partially completed work</a:t>
            </a:r>
          </a:p>
          <a:p>
            <a:r>
              <a:rPr lang="en-GB" sz="3137" dirty="0"/>
              <a:t>Bad for synchronising large amounts of data or “instant syncing” scenarios</a:t>
            </a:r>
          </a:p>
          <a:p>
            <a:pPr lvl="1"/>
            <a:r>
              <a:rPr lang="en-GB" dirty="0" smtClean="0"/>
              <a:t>Last writer wins</a:t>
            </a:r>
          </a:p>
          <a:p>
            <a:pPr lvl="1"/>
            <a:r>
              <a:rPr lang="en-GB" dirty="0" smtClean="0"/>
              <a:t>Data deleted from cloud if app not used for “a period of time” (~30 days)</a:t>
            </a:r>
          </a:p>
        </p:txBody>
      </p:sp>
      <p:sp>
        <p:nvSpPr>
          <p:cNvPr id="6" name="Slide Number Placeholder 5"/>
          <p:cNvSpPr>
            <a:spLocks noGrp="1"/>
          </p:cNvSpPr>
          <p:nvPr>
            <p:ph type="sldNum" sz="quarter" idx="4294967295"/>
          </p:nvPr>
        </p:nvSpPr>
        <p:spPr/>
        <p:txBody>
          <a:bodyPr/>
          <a:lstStyle/>
          <a:p>
            <a:fld id="{2775DF8E-1151-4C45-8C93-3AB060627CA9}" type="slidenum">
              <a:rPr lang="en-US" smtClean="0"/>
              <a:pPr/>
              <a:t>22</a:t>
            </a:fld>
            <a:endParaRPr lang="en-US"/>
          </a:p>
        </p:txBody>
      </p:sp>
    </p:spTree>
    <p:extLst>
      <p:ext uri="{BB962C8B-B14F-4D97-AF65-F5344CB8AC3E}">
        <p14:creationId xmlns:p14="http://schemas.microsoft.com/office/powerpoint/2010/main" val="141087449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210302"/>
            <a:ext cx="11637012" cy="2437399"/>
          </a:xfrm>
        </p:spPr>
        <p:txBody>
          <a:bodyPr/>
          <a:lstStyle/>
          <a:p>
            <a:r>
              <a:rPr lang="en-GB" dirty="0" smtClean="0"/>
              <a:t>Do not use Roaming Data as a general purpose data syncing mechanism</a:t>
            </a:r>
            <a:endParaRPr lang="en-GB" dirty="0"/>
          </a:p>
        </p:txBody>
      </p:sp>
    </p:spTree>
    <p:extLst>
      <p:ext uri="{BB962C8B-B14F-4D97-AF65-F5344CB8AC3E}">
        <p14:creationId xmlns:p14="http://schemas.microsoft.com/office/powerpoint/2010/main" val="5404135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644202"/>
            <a:ext cx="11637012" cy="1569597"/>
          </a:xfrm>
        </p:spPr>
        <p:txBody>
          <a:bodyPr/>
          <a:lstStyle/>
          <a:p>
            <a:r>
              <a:rPr lang="en-US" dirty="0" smtClean="0"/>
              <a:t>Credential </a:t>
            </a:r>
            <a:r>
              <a:rPr lang="en-US" dirty="0"/>
              <a:t>Locker</a:t>
            </a:r>
            <a:br>
              <a:rPr lang="en-US" dirty="0"/>
            </a:br>
            <a:r>
              <a:rPr lang="en-US" sz="4400" dirty="0"/>
              <a:t>securely store and roam user credentials</a:t>
            </a:r>
            <a:endParaRPr lang="en-US" sz="5294" dirty="0"/>
          </a:p>
        </p:txBody>
      </p:sp>
    </p:spTree>
    <p:extLst>
      <p:ext uri="{BB962C8B-B14F-4D97-AF65-F5344CB8AC3E}">
        <p14:creationId xmlns:p14="http://schemas.microsoft.com/office/powerpoint/2010/main" val="292993467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Overview</a:t>
            </a:r>
            <a:endParaRPr lang="en-US" dirty="0"/>
          </a:p>
        </p:txBody>
      </p:sp>
      <p:sp>
        <p:nvSpPr>
          <p:cNvPr id="8" name="Text Placeholder 7"/>
          <p:cNvSpPr>
            <a:spLocks noGrp="1"/>
          </p:cNvSpPr>
          <p:nvPr>
            <p:ph type="body" sz="quarter" idx="10"/>
          </p:nvPr>
        </p:nvSpPr>
        <p:spPr/>
        <p:txBody>
          <a:bodyPr/>
          <a:lstStyle/>
          <a:p>
            <a:r>
              <a:rPr lang="en-US" dirty="0" smtClean="0"/>
              <a:t>APIs to store credentials (user name, password) securely</a:t>
            </a:r>
          </a:p>
          <a:p>
            <a:pPr lvl="1"/>
            <a:r>
              <a:rPr lang="en-US" dirty="0" err="1" smtClean="0"/>
              <a:t>Windows.Security.Credentials</a:t>
            </a:r>
            <a:endParaRPr lang="en-US" dirty="0" smtClean="0"/>
          </a:p>
          <a:p>
            <a:pPr lvl="1"/>
            <a:endParaRPr lang="en-US" dirty="0" smtClean="0"/>
          </a:p>
          <a:p>
            <a:r>
              <a:rPr lang="en-US" dirty="0" smtClean="0"/>
              <a:t>Benefits:</a:t>
            </a:r>
          </a:p>
          <a:p>
            <a:pPr lvl="1"/>
            <a:r>
              <a:rPr lang="en-US" dirty="0" smtClean="0"/>
              <a:t>Secure storage</a:t>
            </a:r>
          </a:p>
          <a:p>
            <a:pPr lvl="1"/>
            <a:r>
              <a:rPr lang="en-US" dirty="0" smtClean="0"/>
              <a:t>Credential isolation</a:t>
            </a:r>
          </a:p>
          <a:p>
            <a:pPr lvl="1"/>
            <a:r>
              <a:rPr lang="en-US" dirty="0" smtClean="0"/>
              <a:t>Roaming</a:t>
            </a:r>
          </a:p>
        </p:txBody>
      </p:sp>
    </p:spTree>
    <p:extLst>
      <p:ext uri="{BB962C8B-B14F-4D97-AF65-F5344CB8AC3E}">
        <p14:creationId xmlns:p14="http://schemas.microsoft.com/office/powerpoint/2010/main" val="44254733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Isolation</a:t>
            </a:r>
            <a:endParaRPr lang="en-US" dirty="0"/>
          </a:p>
        </p:txBody>
      </p:sp>
      <p:sp>
        <p:nvSpPr>
          <p:cNvPr id="8" name="Text Placeholder 7"/>
          <p:cNvSpPr>
            <a:spLocks noGrp="1"/>
          </p:cNvSpPr>
          <p:nvPr>
            <p:ph type="body" sz="quarter" idx="10"/>
          </p:nvPr>
        </p:nvSpPr>
        <p:spPr/>
        <p:txBody>
          <a:bodyPr/>
          <a:lstStyle/>
          <a:p>
            <a:r>
              <a:rPr lang="en-US" sz="3137" dirty="0"/>
              <a:t>Apps can only access their own credentials</a:t>
            </a:r>
          </a:p>
          <a:p>
            <a:endParaRPr lang="en-US" dirty="0"/>
          </a:p>
        </p:txBody>
      </p:sp>
      <p:sp>
        <p:nvSpPr>
          <p:cNvPr id="7" name="TextBox 6"/>
          <p:cNvSpPr txBox="1"/>
          <p:nvPr/>
        </p:nvSpPr>
        <p:spPr>
          <a:xfrm>
            <a:off x="2062661" y="2316987"/>
            <a:ext cx="1254176" cy="573280"/>
          </a:xfrm>
          <a:prstGeom prst="rect">
            <a:avLst/>
          </a:prstGeom>
          <a:noFill/>
        </p:spPr>
        <p:txBody>
          <a:bodyPr wrap="none" rtlCol="0">
            <a:spAutoFit/>
          </a:bodyPr>
          <a:lstStyle/>
          <a:p>
            <a:r>
              <a:rPr lang="en-US" sz="3137" dirty="0">
                <a:solidFill>
                  <a:srgbClr val="000000">
                    <a:lumMod val="50000"/>
                    <a:lumOff val="50000"/>
                  </a:srgbClr>
                </a:solidFill>
                <a:latin typeface="Segoe UI (Body)"/>
              </a:rPr>
              <a:t>App A</a:t>
            </a:r>
            <a:endParaRPr lang="en-US" sz="3137" b="1" dirty="0">
              <a:solidFill>
                <a:srgbClr val="000000"/>
              </a:solidFill>
              <a:latin typeface="Segoe UI (Body)"/>
            </a:endParaRPr>
          </a:p>
        </p:txBody>
      </p:sp>
      <p:sp>
        <p:nvSpPr>
          <p:cNvPr id="9" name="Flowchart: Magnetic Disk 8"/>
          <p:cNvSpPr/>
          <p:nvPr/>
        </p:nvSpPr>
        <p:spPr bwMode="auto">
          <a:xfrm>
            <a:off x="8174744" y="2296825"/>
            <a:ext cx="2543904" cy="2791955"/>
          </a:xfrm>
          <a:prstGeom prst="flowChartMagneticDisk">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lIns="89630" tIns="89630" rIns="33615" bIns="33615" rtlCol="0" anchor="t" anchorCtr="0"/>
          <a:lstStyle/>
          <a:p>
            <a:pPr algn="ctr" defTabSz="913978"/>
            <a:endParaRPr lang="en-US" sz="1175" spc="-100" dirty="0">
              <a:gradFill>
                <a:gsLst>
                  <a:gs pos="0">
                    <a:srgbClr val="FFFFFF"/>
                  </a:gs>
                  <a:gs pos="100000">
                    <a:srgbClr val="FFFFFF"/>
                  </a:gs>
                </a:gsLst>
                <a:lin ang="5400000" scaled="0"/>
              </a:gradFill>
              <a:ea typeface="Segoe UI" pitchFamily="34" charset="0"/>
              <a:cs typeface="Segoe UI" pitchFamily="34" charset="0"/>
            </a:endParaRPr>
          </a:p>
          <a:p>
            <a:pPr algn="ctr" defTabSz="913978"/>
            <a:r>
              <a:rPr lang="en-US" sz="2353" spc="-100" dirty="0">
                <a:gradFill>
                  <a:gsLst>
                    <a:gs pos="0">
                      <a:srgbClr val="FFFFFF"/>
                    </a:gs>
                    <a:gs pos="100000">
                      <a:srgbClr val="FFFFFF"/>
                    </a:gs>
                  </a:gsLst>
                  <a:lin ang="5400000" scaled="0"/>
                </a:gradFill>
                <a:ea typeface="Segoe UI" pitchFamily="34" charset="0"/>
                <a:cs typeface="Segoe UI" pitchFamily="34" charset="0"/>
              </a:rPr>
              <a:t>Credential</a:t>
            </a:r>
          </a:p>
          <a:p>
            <a:pPr algn="ctr" defTabSz="913978"/>
            <a:r>
              <a:rPr lang="en-US" sz="2353" spc="-100" dirty="0">
                <a:gradFill>
                  <a:gsLst>
                    <a:gs pos="0">
                      <a:srgbClr val="FFFFFF"/>
                    </a:gs>
                    <a:gs pos="100000">
                      <a:srgbClr val="FFFFFF"/>
                    </a:gs>
                  </a:gsLst>
                  <a:lin ang="5400000" scaled="0"/>
                </a:gradFill>
                <a:ea typeface="Segoe UI" pitchFamily="34" charset="0"/>
                <a:cs typeface="Segoe UI" pitchFamily="34" charset="0"/>
              </a:rPr>
              <a:t>Locker</a:t>
            </a:r>
          </a:p>
        </p:txBody>
      </p:sp>
      <p:cxnSp>
        <p:nvCxnSpPr>
          <p:cNvPr id="10" name="Straight Arrow Connector 9"/>
          <p:cNvCxnSpPr/>
          <p:nvPr/>
        </p:nvCxnSpPr>
        <p:spPr>
          <a:xfrm>
            <a:off x="4571115" y="2181171"/>
            <a:ext cx="3334755" cy="1120913"/>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2212045" y="4814318"/>
            <a:ext cx="1276365" cy="573280"/>
          </a:xfrm>
          <a:prstGeom prst="rect">
            <a:avLst/>
          </a:prstGeom>
          <a:noFill/>
        </p:spPr>
        <p:txBody>
          <a:bodyPr wrap="none" rtlCol="0">
            <a:spAutoFit/>
          </a:bodyPr>
          <a:lstStyle/>
          <a:p>
            <a:r>
              <a:rPr lang="en-US" sz="3137" dirty="0">
                <a:solidFill>
                  <a:srgbClr val="000000">
                    <a:lumMod val="50000"/>
                    <a:lumOff val="50000"/>
                  </a:srgbClr>
                </a:solidFill>
                <a:latin typeface="Segoe UI (Body)"/>
              </a:rPr>
              <a:t>App B</a:t>
            </a:r>
            <a:endParaRPr lang="en-US" sz="3137" b="1" dirty="0">
              <a:solidFill>
                <a:srgbClr val="000000"/>
              </a:solidFill>
              <a:latin typeface="Segoe UI (Body)"/>
            </a:endParaRPr>
          </a:p>
        </p:txBody>
      </p:sp>
      <p:cxnSp>
        <p:nvCxnSpPr>
          <p:cNvPr id="12" name="Straight Arrow Connector 11"/>
          <p:cNvCxnSpPr/>
          <p:nvPr/>
        </p:nvCxnSpPr>
        <p:spPr>
          <a:xfrm flipH="1" flipV="1">
            <a:off x="4665134" y="2677229"/>
            <a:ext cx="3146719" cy="1001743"/>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flipV="1">
            <a:off x="4678924" y="4113502"/>
            <a:ext cx="3161650" cy="87875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a:xfrm flipH="1">
            <a:off x="4838846" y="4524788"/>
            <a:ext cx="2907711" cy="84971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1437579" y="3880162"/>
            <a:ext cx="9582476" cy="0"/>
          </a:xfrm>
          <a:prstGeom prst="line">
            <a:avLst/>
          </a:prstGeom>
          <a:ln w="3175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64163" y="3385054"/>
            <a:ext cx="2874823" cy="561164"/>
          </a:xfrm>
          <a:prstGeom prst="rect">
            <a:avLst/>
          </a:prstGeom>
          <a:noFill/>
        </p:spPr>
        <p:txBody>
          <a:bodyPr wrap="none" lIns="179259" tIns="143407" rIns="179259" bIns="143407" rtlCol="0">
            <a:spAutoFit/>
          </a:bodyPr>
          <a:lstStyle/>
          <a:p>
            <a:pPr>
              <a:lnSpc>
                <a:spcPct val="90000"/>
              </a:lnSpc>
            </a:pPr>
            <a:r>
              <a:rPr lang="en-US" sz="1961" dirty="0">
                <a:gradFill>
                  <a:gsLst>
                    <a:gs pos="2917">
                      <a:schemeClr val="tx1"/>
                    </a:gs>
                    <a:gs pos="30000">
                      <a:schemeClr val="tx1"/>
                    </a:gs>
                  </a:gsLst>
                  <a:lin ang="5400000" scaled="0"/>
                </a:gradFill>
              </a:rPr>
              <a:t>App Sandbox Boundary</a:t>
            </a:r>
          </a:p>
        </p:txBody>
      </p:sp>
    </p:spTree>
    <p:extLst>
      <p:ext uri="{BB962C8B-B14F-4D97-AF65-F5344CB8AC3E}">
        <p14:creationId xmlns:p14="http://schemas.microsoft.com/office/powerpoint/2010/main" val="1005322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Roaming</a:t>
            </a:r>
            <a:endParaRPr lang="en-US" dirty="0"/>
          </a:p>
        </p:txBody>
      </p:sp>
      <p:sp>
        <p:nvSpPr>
          <p:cNvPr id="8" name="Text Placeholder 7"/>
          <p:cNvSpPr>
            <a:spLocks noGrp="1"/>
          </p:cNvSpPr>
          <p:nvPr>
            <p:ph type="body" sz="quarter" idx="10"/>
          </p:nvPr>
        </p:nvSpPr>
        <p:spPr/>
        <p:txBody>
          <a:bodyPr/>
          <a:lstStyle/>
          <a:p>
            <a:r>
              <a:rPr lang="en-US" sz="3137" dirty="0"/>
              <a:t>Credentials roam across trusted </a:t>
            </a:r>
            <a:r>
              <a:rPr lang="en-US" sz="3137" dirty="0" smtClean="0"/>
              <a:t>devices</a:t>
            </a:r>
          </a:p>
          <a:p>
            <a:r>
              <a:rPr lang="en-US" sz="3137" dirty="0" smtClean="0"/>
              <a:t>Uses cloud for primary identity</a:t>
            </a:r>
            <a:endParaRPr lang="en-US" sz="3137" dirty="0"/>
          </a:p>
        </p:txBody>
      </p:sp>
      <p:pic>
        <p:nvPicPr>
          <p:cNvPr id="21" name="Picture 20"/>
          <p:cNvPicPr>
            <a:picLocks noChangeAspect="1"/>
          </p:cNvPicPr>
          <p:nvPr/>
        </p:nvPicPr>
        <p:blipFill>
          <a:blip r:embed="rId3"/>
          <a:stretch>
            <a:fillRect/>
          </a:stretch>
        </p:blipFill>
        <p:spPr>
          <a:xfrm>
            <a:off x="1091072" y="3698378"/>
            <a:ext cx="3183070" cy="2429396"/>
          </a:xfrm>
          <a:prstGeom prst="rect">
            <a:avLst/>
          </a:prstGeom>
        </p:spPr>
      </p:pic>
      <p:grpSp>
        <p:nvGrpSpPr>
          <p:cNvPr id="23" name="Group 22"/>
          <p:cNvGrpSpPr/>
          <p:nvPr/>
        </p:nvGrpSpPr>
        <p:grpSpPr>
          <a:xfrm>
            <a:off x="9005307" y="3159845"/>
            <a:ext cx="1604316" cy="2741441"/>
            <a:chOff x="8231285" y="3798347"/>
            <a:chExt cx="1636719" cy="2796810"/>
          </a:xfrm>
        </p:grpSpPr>
        <p:pic>
          <p:nvPicPr>
            <p:cNvPr id="24" name="Picture 23"/>
            <p:cNvPicPr>
              <a:picLocks noChangeAspect="1"/>
            </p:cNvPicPr>
            <p:nvPr/>
          </p:nvPicPr>
          <p:blipFill>
            <a:blip r:embed="rId4"/>
            <a:stretch>
              <a:fillRect/>
            </a:stretch>
          </p:blipFill>
          <p:spPr>
            <a:xfrm>
              <a:off x="8231285" y="3798347"/>
              <a:ext cx="1636719" cy="2796810"/>
            </a:xfrm>
            <a:prstGeom prst="rect">
              <a:avLst/>
            </a:prstGeom>
          </p:spPr>
        </p:pic>
        <p:pic>
          <p:nvPicPr>
            <p:cNvPr id="25" name="Picture 24"/>
            <p:cNvPicPr>
              <a:picLocks noChangeAspect="1"/>
            </p:cNvPicPr>
            <p:nvPr/>
          </p:nvPicPr>
          <p:blipFill>
            <a:blip r:embed="rId5"/>
            <a:stretch>
              <a:fillRect/>
            </a:stretch>
          </p:blipFill>
          <p:spPr>
            <a:xfrm>
              <a:off x="9049644" y="5196778"/>
              <a:ext cx="623036" cy="638612"/>
            </a:xfrm>
            <a:prstGeom prst="rect">
              <a:avLst/>
            </a:prstGeom>
          </p:spPr>
        </p:pic>
      </p:grpSp>
      <p:cxnSp>
        <p:nvCxnSpPr>
          <p:cNvPr id="26" name="Straight Arrow Connector 25"/>
          <p:cNvCxnSpPr/>
          <p:nvPr/>
        </p:nvCxnSpPr>
        <p:spPr>
          <a:xfrm flipV="1">
            <a:off x="4054461" y="3374455"/>
            <a:ext cx="1136995" cy="541612"/>
          </a:xfrm>
          <a:prstGeom prst="straightConnector1">
            <a:avLst/>
          </a:prstGeom>
          <a:ln w="889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5381530" y="2526606"/>
            <a:ext cx="2185250" cy="1504850"/>
            <a:chOff x="4664791" y="3153858"/>
            <a:chExt cx="2904541" cy="2176927"/>
          </a:xfrm>
        </p:grpSpPr>
        <p:sp>
          <p:nvSpPr>
            <p:cNvPr id="28" name="Cloud Callout 27"/>
            <p:cNvSpPr/>
            <p:nvPr/>
          </p:nvSpPr>
          <p:spPr>
            <a:xfrm>
              <a:off x="4664791" y="3153858"/>
              <a:ext cx="2904541" cy="2176927"/>
            </a:xfrm>
            <a:prstGeom prst="cloudCallo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algn="ctr"/>
              <a:endParaRPr lang="en-US" sz="1766" dirty="0" err="1">
                <a:solidFill>
                  <a:schemeClr val="tx2"/>
                </a:solidFill>
              </a:endParaRPr>
            </a:p>
          </p:txBody>
        </p:sp>
        <p:pic>
          <p:nvPicPr>
            <p:cNvPr id="29" name="Picture 28"/>
            <p:cNvPicPr>
              <a:picLocks noChangeAspect="1"/>
            </p:cNvPicPr>
            <p:nvPr/>
          </p:nvPicPr>
          <p:blipFill>
            <a:blip r:embed="rId6"/>
            <a:stretch>
              <a:fillRect/>
            </a:stretch>
          </p:blipFill>
          <p:spPr>
            <a:xfrm>
              <a:off x="4948190" y="3934544"/>
              <a:ext cx="857259" cy="911688"/>
            </a:xfrm>
            <a:prstGeom prst="rect">
              <a:avLst/>
            </a:prstGeom>
          </p:spPr>
        </p:pic>
        <p:sp>
          <p:nvSpPr>
            <p:cNvPr id="30" name="TextBox 29"/>
            <p:cNvSpPr txBox="1"/>
            <p:nvPr/>
          </p:nvSpPr>
          <p:spPr>
            <a:xfrm>
              <a:off x="5876470" y="3945854"/>
              <a:ext cx="1004123" cy="615426"/>
            </a:xfrm>
            <a:prstGeom prst="rect">
              <a:avLst/>
            </a:prstGeom>
            <a:noFill/>
          </p:spPr>
          <p:txBody>
            <a:bodyPr wrap="none" lIns="0" tIns="0" rIns="0" bIns="0" rtlCol="0">
              <a:spAutoFit/>
            </a:bodyPr>
            <a:lstStyle/>
            <a:p>
              <a:r>
                <a:rPr lang="en-US" sz="3920" dirty="0">
                  <a:solidFill>
                    <a:schemeClr val="accent1"/>
                  </a:solidFill>
                </a:rPr>
                <a:t>MSA</a:t>
              </a:r>
            </a:p>
          </p:txBody>
        </p:sp>
      </p:grpSp>
      <p:cxnSp>
        <p:nvCxnSpPr>
          <p:cNvPr id="31" name="Straight Arrow Connector 30"/>
          <p:cNvCxnSpPr/>
          <p:nvPr/>
        </p:nvCxnSpPr>
        <p:spPr>
          <a:xfrm flipH="1" flipV="1">
            <a:off x="7646263" y="3286805"/>
            <a:ext cx="1251006" cy="629262"/>
          </a:xfrm>
          <a:prstGeom prst="straightConnector1">
            <a:avLst/>
          </a:prstGeom>
          <a:ln w="889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auto">
          <a:xfrm>
            <a:off x="9161322" y="4530566"/>
            <a:ext cx="1256845" cy="6259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pPr>
            <a:r>
              <a:rPr lang="en-US" sz="1766" dirty="0">
                <a:gradFill>
                  <a:gsLst>
                    <a:gs pos="0">
                      <a:srgbClr val="FFFFFF"/>
                    </a:gs>
                    <a:gs pos="100000">
                      <a:srgbClr val="FFFFFF"/>
                    </a:gs>
                  </a:gsLst>
                  <a:lin ang="5400000" scaled="0"/>
                </a:gradFill>
                <a:ea typeface="Segoe UI" pitchFamily="34" charset="0"/>
                <a:cs typeface="Segoe UI" pitchFamily="34" charset="0"/>
              </a:rPr>
              <a:t>App</a:t>
            </a:r>
          </a:p>
        </p:txBody>
      </p:sp>
      <p:grpSp>
        <p:nvGrpSpPr>
          <p:cNvPr id="18" name="Group 17"/>
          <p:cNvGrpSpPr/>
          <p:nvPr/>
        </p:nvGrpSpPr>
        <p:grpSpPr>
          <a:xfrm>
            <a:off x="5435704" y="4622925"/>
            <a:ext cx="2185250" cy="1504850"/>
            <a:chOff x="4664791" y="3153858"/>
            <a:chExt cx="2904541" cy="2176927"/>
          </a:xfrm>
        </p:grpSpPr>
        <p:sp>
          <p:nvSpPr>
            <p:cNvPr id="19" name="Cloud Callout 18"/>
            <p:cNvSpPr/>
            <p:nvPr/>
          </p:nvSpPr>
          <p:spPr>
            <a:xfrm>
              <a:off x="4664791" y="3153858"/>
              <a:ext cx="2904541" cy="2176927"/>
            </a:xfrm>
            <a:prstGeom prst="cloudCallou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34445" tIns="89630" rIns="134445" bIns="89630" rtlCol="0" anchor="t" anchorCtr="0"/>
            <a:lstStyle/>
            <a:p>
              <a:pPr algn="ctr"/>
              <a:endParaRPr lang="en-US" sz="1766" dirty="0" err="1">
                <a:solidFill>
                  <a:schemeClr val="tx2"/>
                </a:solidFill>
              </a:endParaRPr>
            </a:p>
          </p:txBody>
        </p:sp>
        <p:sp>
          <p:nvSpPr>
            <p:cNvPr id="34" name="TextBox 33"/>
            <p:cNvSpPr txBox="1"/>
            <p:nvPr/>
          </p:nvSpPr>
          <p:spPr>
            <a:xfrm>
              <a:off x="5876469" y="3945854"/>
              <a:ext cx="1289039" cy="872654"/>
            </a:xfrm>
            <a:prstGeom prst="rect">
              <a:avLst/>
            </a:prstGeom>
            <a:noFill/>
          </p:spPr>
          <p:txBody>
            <a:bodyPr wrap="none" lIns="0" tIns="0" rIns="0" bIns="0" rtlCol="0">
              <a:spAutoFit/>
            </a:bodyPr>
            <a:lstStyle/>
            <a:p>
              <a:r>
                <a:rPr lang="en-US" sz="3920" dirty="0" smtClean="0">
                  <a:solidFill>
                    <a:schemeClr val="accent1"/>
                  </a:solidFill>
                </a:rPr>
                <a:t>AAD</a:t>
              </a:r>
              <a:endParaRPr lang="en-US" sz="3920" dirty="0">
                <a:solidFill>
                  <a:schemeClr val="accent1"/>
                </a:solidFill>
              </a:endParaRPr>
            </a:p>
          </p:txBody>
        </p:sp>
      </p:gr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87838" y="4939178"/>
            <a:ext cx="684675" cy="684675"/>
          </a:xfrm>
          <a:prstGeom prst="rect">
            <a:avLst/>
          </a:prstGeom>
        </p:spPr>
      </p:pic>
      <p:cxnSp>
        <p:nvCxnSpPr>
          <p:cNvPr id="35" name="Straight Arrow Connector 34"/>
          <p:cNvCxnSpPr/>
          <p:nvPr/>
        </p:nvCxnSpPr>
        <p:spPr>
          <a:xfrm>
            <a:off x="3994226" y="4734933"/>
            <a:ext cx="1190615" cy="421627"/>
          </a:xfrm>
          <a:prstGeom prst="straightConnector1">
            <a:avLst/>
          </a:prstGeom>
          <a:ln w="889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7773088" y="4702996"/>
            <a:ext cx="1124181" cy="453564"/>
          </a:xfrm>
          <a:prstGeom prst="straightConnector1">
            <a:avLst/>
          </a:prstGeom>
          <a:ln w="889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46235" y="4394111"/>
            <a:ext cx="4749848"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pic>
        <p:nvPicPr>
          <p:cNvPr id="37" name="Content Placeholder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50608" y="3913619"/>
            <a:ext cx="2191908" cy="1353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Picture 21"/>
          <p:cNvPicPr>
            <a:picLocks noChangeAspect="1"/>
          </p:cNvPicPr>
          <p:nvPr/>
        </p:nvPicPr>
        <p:blipFill>
          <a:blip r:embed="rId5"/>
          <a:stretch>
            <a:fillRect/>
          </a:stretch>
        </p:blipFill>
        <p:spPr>
          <a:xfrm>
            <a:off x="2522144" y="3913619"/>
            <a:ext cx="1120372" cy="1148381"/>
          </a:xfrm>
          <a:prstGeom prst="rect">
            <a:avLst/>
          </a:prstGeom>
        </p:spPr>
      </p:pic>
      <p:sp>
        <p:nvSpPr>
          <p:cNvPr id="5" name="Rectangle 4"/>
          <p:cNvSpPr/>
          <p:nvPr/>
        </p:nvSpPr>
        <p:spPr bwMode="auto">
          <a:xfrm>
            <a:off x="2531692" y="3888934"/>
            <a:ext cx="1123899" cy="11324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App</a:t>
            </a:r>
          </a:p>
        </p:txBody>
      </p:sp>
    </p:spTree>
    <p:extLst>
      <p:ext uri="{BB962C8B-B14F-4D97-AF65-F5344CB8AC3E}">
        <p14:creationId xmlns:p14="http://schemas.microsoft.com/office/powerpoint/2010/main" val="350839278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Credential Locker sample</a:t>
            </a:r>
            <a:endParaRPr lang="en-US" dirty="0"/>
          </a:p>
        </p:txBody>
      </p:sp>
      <p:sp>
        <p:nvSpPr>
          <p:cNvPr id="3" name="Text Placeholder 2"/>
          <p:cNvSpPr>
            <a:spLocks noGrp="1"/>
          </p:cNvSpPr>
          <p:nvPr>
            <p:ph type="body" sz="quarter" idx="21"/>
          </p:nvPr>
        </p:nvSpPr>
        <p:spPr>
          <a:xfrm>
            <a:off x="269240" y="1563646"/>
            <a:ext cx="11653522" cy="4040115"/>
          </a:xfrm>
        </p:spPr>
        <p:txBody>
          <a:bodyPr/>
          <a:lstStyle/>
          <a:p>
            <a:r>
              <a:rPr lang="en-GB" sz="1800" dirty="0">
                <a:solidFill>
                  <a:srgbClr val="0000FF"/>
                </a:solidFill>
                <a:highlight>
                  <a:srgbClr val="F2F2F2"/>
                </a:highlight>
                <a:latin typeface="Consolas" panose="020B0609020204030204" pitchFamily="49" charset="0"/>
              </a:rPr>
              <a:t>void</a:t>
            </a:r>
            <a:r>
              <a:rPr lang="en-GB" sz="1800" dirty="0">
                <a:solidFill>
                  <a:srgbClr val="000000"/>
                </a:solidFill>
                <a:highlight>
                  <a:srgbClr val="F2F2F2"/>
                </a:highlight>
                <a:latin typeface="Consolas" panose="020B0609020204030204" pitchFamily="49" charset="0"/>
              </a:rPr>
              <a:t> </a:t>
            </a:r>
            <a:r>
              <a:rPr lang="en-GB" sz="1800" dirty="0" err="1">
                <a:solidFill>
                  <a:srgbClr val="000000"/>
                </a:solidFill>
                <a:highlight>
                  <a:srgbClr val="F2F2F2"/>
                </a:highlight>
                <a:latin typeface="Consolas" panose="020B0609020204030204" pitchFamily="49" charset="0"/>
              </a:rPr>
              <a:t>SaveCredential</a:t>
            </a:r>
            <a:r>
              <a:rPr lang="en-GB" sz="1800" dirty="0">
                <a:solidFill>
                  <a:srgbClr val="000000"/>
                </a:solidFill>
                <a:highlight>
                  <a:srgbClr val="F2F2F2"/>
                </a:highlight>
                <a:latin typeface="Consolas" panose="020B0609020204030204" pitchFamily="49" charset="0"/>
              </a:rPr>
              <a:t>(</a:t>
            </a:r>
            <a:r>
              <a:rPr lang="en-GB" sz="1800" dirty="0">
                <a:solidFill>
                  <a:srgbClr val="0000FF"/>
                </a:solidFill>
                <a:highlight>
                  <a:srgbClr val="F2F2F2"/>
                </a:highlight>
                <a:latin typeface="Consolas" panose="020B0609020204030204" pitchFamily="49" charset="0"/>
              </a:rPr>
              <a:t>string</a:t>
            </a:r>
            <a:r>
              <a:rPr lang="en-GB" sz="1800" dirty="0">
                <a:solidFill>
                  <a:srgbClr val="000000"/>
                </a:solidFill>
                <a:highlight>
                  <a:srgbClr val="F2F2F2"/>
                </a:highlight>
                <a:latin typeface="Consolas" panose="020B0609020204030204" pitchFamily="49" charset="0"/>
              </a:rPr>
              <a:t> username, </a:t>
            </a:r>
            <a:r>
              <a:rPr lang="en-GB" sz="1800" dirty="0">
                <a:solidFill>
                  <a:srgbClr val="0000FF"/>
                </a:solidFill>
                <a:highlight>
                  <a:srgbClr val="F2F2F2"/>
                </a:highlight>
                <a:latin typeface="Consolas" panose="020B0609020204030204" pitchFamily="49" charset="0"/>
              </a:rPr>
              <a:t>string</a:t>
            </a:r>
            <a:r>
              <a:rPr lang="en-GB" sz="1800" dirty="0">
                <a:solidFill>
                  <a:srgbClr val="000000"/>
                </a:solidFill>
                <a:highlight>
                  <a:srgbClr val="F2F2F2"/>
                </a:highlight>
                <a:latin typeface="Consolas" panose="020B0609020204030204" pitchFamily="49" charset="0"/>
              </a:rPr>
              <a:t> password</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err="1">
                <a:solidFill>
                  <a:srgbClr val="2B91AF"/>
                </a:solidFill>
                <a:highlight>
                  <a:srgbClr val="F2F2F2"/>
                </a:highlight>
                <a:latin typeface="Consolas" panose="020B0609020204030204" pitchFamily="49" charset="0"/>
              </a:rPr>
              <a:t>PasswordVault</a:t>
            </a:r>
            <a:r>
              <a:rPr lang="en-GB" sz="1800" dirty="0">
                <a:solidFill>
                  <a:srgbClr val="000000"/>
                </a:solidFill>
                <a:highlight>
                  <a:srgbClr val="F2F2F2"/>
                </a:highlight>
                <a:latin typeface="Consolas" panose="020B0609020204030204" pitchFamily="49" charset="0"/>
              </a:rPr>
              <a:t> vault = </a:t>
            </a:r>
            <a:r>
              <a:rPr lang="en-GB" sz="1800" dirty="0">
                <a:solidFill>
                  <a:srgbClr val="0000FF"/>
                </a:solidFill>
                <a:highlight>
                  <a:srgbClr val="F2F2F2"/>
                </a:highlight>
                <a:latin typeface="Consolas" panose="020B0609020204030204" pitchFamily="49" charset="0"/>
              </a:rPr>
              <a:t>new</a:t>
            </a:r>
            <a:r>
              <a:rPr lang="en-GB" sz="1800" dirty="0">
                <a:solidFill>
                  <a:srgbClr val="000000"/>
                </a:solidFill>
                <a:highlight>
                  <a:srgbClr val="F2F2F2"/>
                </a:highlight>
                <a:latin typeface="Consolas" panose="020B0609020204030204" pitchFamily="49" charset="0"/>
              </a:rPr>
              <a:t> </a:t>
            </a:r>
            <a:r>
              <a:rPr lang="en-GB" sz="1800" dirty="0" err="1">
                <a:solidFill>
                  <a:srgbClr val="2B91AF"/>
                </a:solidFill>
                <a:highlight>
                  <a:srgbClr val="F2F2F2"/>
                </a:highlight>
                <a:latin typeface="Consolas" panose="020B0609020204030204" pitchFamily="49" charset="0"/>
              </a:rPr>
              <a:t>PasswordVault</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err="1">
                <a:solidFill>
                  <a:srgbClr val="2B91AF"/>
                </a:solidFill>
                <a:highlight>
                  <a:srgbClr val="F2F2F2"/>
                </a:highlight>
                <a:latin typeface="Consolas" panose="020B0609020204030204" pitchFamily="49" charset="0"/>
              </a:rPr>
              <a:t>PasswordCredential</a:t>
            </a:r>
            <a:r>
              <a:rPr lang="en-GB" sz="1800" dirty="0">
                <a:solidFill>
                  <a:srgbClr val="000000"/>
                </a:solidFill>
                <a:highlight>
                  <a:srgbClr val="F2F2F2"/>
                </a:highlight>
                <a:latin typeface="Consolas" panose="020B0609020204030204" pitchFamily="49" charset="0"/>
              </a:rPr>
              <a:t> cred = </a:t>
            </a:r>
            <a:r>
              <a:rPr lang="en-GB" sz="1800" dirty="0" smtClean="0">
                <a:solidFill>
                  <a:srgbClr val="000000"/>
                </a:solidFill>
                <a:highlight>
                  <a:srgbClr val="F2F2F2"/>
                </a:highlight>
                <a:latin typeface="Consolas" panose="020B0609020204030204" pitchFamily="49" charset="0"/>
              </a:rPr>
              <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smtClean="0">
                <a:solidFill>
                  <a:srgbClr val="0000FF"/>
                </a:solidFill>
                <a:highlight>
                  <a:srgbClr val="F2F2F2"/>
                </a:highlight>
                <a:latin typeface="Consolas" panose="020B0609020204030204" pitchFamily="49" charset="0"/>
              </a:rPr>
              <a:t>new</a:t>
            </a:r>
            <a:r>
              <a:rPr lang="en-GB" sz="1800" dirty="0" smtClean="0">
                <a:solidFill>
                  <a:srgbClr val="000000"/>
                </a:solidFill>
                <a:highlight>
                  <a:srgbClr val="F2F2F2"/>
                </a:highlight>
                <a:latin typeface="Consolas" panose="020B0609020204030204" pitchFamily="49" charset="0"/>
              </a:rPr>
              <a:t> </a:t>
            </a:r>
            <a:r>
              <a:rPr lang="en-GB" sz="1800" dirty="0" err="1">
                <a:solidFill>
                  <a:srgbClr val="2B91AF"/>
                </a:solidFill>
                <a:highlight>
                  <a:srgbClr val="F2F2F2"/>
                </a:highlight>
                <a:latin typeface="Consolas" panose="020B0609020204030204" pitchFamily="49" charset="0"/>
              </a:rPr>
              <a:t>PasswordCredential</a:t>
            </a:r>
            <a:r>
              <a:rPr lang="en-GB" sz="1800" dirty="0">
                <a:solidFill>
                  <a:srgbClr val="000000"/>
                </a:solidFill>
                <a:highlight>
                  <a:srgbClr val="F2F2F2"/>
                </a:highlight>
                <a:latin typeface="Consolas" panose="020B0609020204030204" pitchFamily="49" charset="0"/>
              </a:rPr>
              <a:t>(</a:t>
            </a:r>
            <a:r>
              <a:rPr lang="en-GB" sz="1800" dirty="0">
                <a:solidFill>
                  <a:srgbClr val="A31515"/>
                </a:solidFill>
                <a:highlight>
                  <a:srgbClr val="F2F2F2"/>
                </a:highlight>
                <a:latin typeface="Consolas" panose="020B0609020204030204" pitchFamily="49" charset="0"/>
              </a:rPr>
              <a:t>"</a:t>
            </a:r>
            <a:r>
              <a:rPr lang="en-GB" sz="1800" dirty="0" err="1">
                <a:solidFill>
                  <a:srgbClr val="A31515"/>
                </a:solidFill>
                <a:highlight>
                  <a:srgbClr val="F2F2F2"/>
                </a:highlight>
                <a:latin typeface="Consolas" panose="020B0609020204030204" pitchFamily="49" charset="0"/>
              </a:rPr>
              <a:t>MyAppResource</a:t>
            </a:r>
            <a:r>
              <a:rPr lang="en-GB" sz="1800" dirty="0">
                <a:solidFill>
                  <a:srgbClr val="A31515"/>
                </a:solidFill>
                <a:highlight>
                  <a:srgbClr val="F2F2F2"/>
                </a:highlight>
                <a:latin typeface="Consolas" panose="020B0609020204030204" pitchFamily="49" charset="0"/>
              </a:rPr>
              <a:t>"</a:t>
            </a:r>
            <a:r>
              <a:rPr lang="en-GB" sz="1800" dirty="0">
                <a:solidFill>
                  <a:srgbClr val="000000"/>
                </a:solidFill>
                <a:highlight>
                  <a:srgbClr val="F2F2F2"/>
                </a:highlight>
                <a:latin typeface="Consolas" panose="020B0609020204030204" pitchFamily="49" charset="0"/>
              </a:rPr>
              <a:t>, username, password</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err="1">
                <a:solidFill>
                  <a:srgbClr val="000000"/>
                </a:solidFill>
                <a:highlight>
                  <a:srgbClr val="F2F2F2"/>
                </a:highlight>
                <a:latin typeface="Consolas" panose="020B0609020204030204" pitchFamily="49" charset="0"/>
              </a:rPr>
              <a:t>vault.Add</a:t>
            </a:r>
            <a:r>
              <a:rPr lang="en-GB" sz="1800" dirty="0">
                <a:solidFill>
                  <a:srgbClr val="000000"/>
                </a:solidFill>
                <a:highlight>
                  <a:srgbClr val="F2F2F2"/>
                </a:highlight>
                <a:latin typeface="Consolas" panose="020B0609020204030204" pitchFamily="49" charset="0"/>
              </a:rPr>
              <a:t>(cred</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r>
            <a:br>
              <a:rPr lang="en-GB" sz="1800" dirty="0" smtClean="0">
                <a:solidFill>
                  <a:srgbClr val="000000"/>
                </a:solidFill>
                <a:highlight>
                  <a:srgbClr val="F2F2F2"/>
                </a:highlight>
                <a:latin typeface="Consolas" panose="020B0609020204030204" pitchFamily="49" charset="0"/>
              </a:rPr>
            </a:br>
            <a:r>
              <a:rPr lang="en-GB" sz="1800" dirty="0" err="1" smtClean="0">
                <a:solidFill>
                  <a:srgbClr val="2B91AF"/>
                </a:solidFill>
                <a:highlight>
                  <a:srgbClr val="F2F2F2"/>
                </a:highlight>
                <a:latin typeface="Consolas" panose="020B0609020204030204" pitchFamily="49" charset="0"/>
              </a:rPr>
              <a:t>IReadOnlyList</a:t>
            </a:r>
            <a:r>
              <a:rPr lang="en-GB" sz="1800" dirty="0" smtClean="0">
                <a:solidFill>
                  <a:srgbClr val="000000"/>
                </a:solidFill>
                <a:highlight>
                  <a:srgbClr val="F2F2F2"/>
                </a:highlight>
                <a:latin typeface="Consolas" panose="020B0609020204030204" pitchFamily="49" charset="0"/>
              </a:rPr>
              <a:t>&lt;</a:t>
            </a:r>
            <a:r>
              <a:rPr lang="en-GB" sz="1800" dirty="0" err="1" smtClean="0">
                <a:solidFill>
                  <a:srgbClr val="2B91AF"/>
                </a:solidFill>
                <a:highlight>
                  <a:srgbClr val="F2F2F2"/>
                </a:highlight>
                <a:latin typeface="Consolas" panose="020B0609020204030204" pitchFamily="49" charset="0"/>
              </a:rPr>
              <a:t>PasswordCredential</a:t>
            </a:r>
            <a:r>
              <a:rPr lang="en-GB" sz="1800" dirty="0">
                <a:solidFill>
                  <a:srgbClr val="000000"/>
                </a:solidFill>
                <a:highlight>
                  <a:srgbClr val="F2F2F2"/>
                </a:highlight>
                <a:latin typeface="Consolas" panose="020B0609020204030204" pitchFamily="49" charset="0"/>
              </a:rPr>
              <a:t>&gt; </a:t>
            </a:r>
            <a:r>
              <a:rPr lang="en-GB" sz="1800" dirty="0" err="1">
                <a:solidFill>
                  <a:srgbClr val="000000"/>
                </a:solidFill>
                <a:highlight>
                  <a:srgbClr val="F2F2F2"/>
                </a:highlight>
                <a:latin typeface="Consolas" panose="020B0609020204030204" pitchFamily="49" charset="0"/>
              </a:rPr>
              <a:t>RetrieveCredential</a:t>
            </a:r>
            <a:r>
              <a:rPr lang="en-GB" sz="1800" dirty="0">
                <a:solidFill>
                  <a:srgbClr val="000000"/>
                </a:solidFill>
                <a:highlight>
                  <a:srgbClr val="F2F2F2"/>
                </a:highlight>
                <a:latin typeface="Consolas" panose="020B0609020204030204" pitchFamily="49" charset="0"/>
              </a:rPr>
              <a:t>(</a:t>
            </a:r>
            <a:r>
              <a:rPr lang="en-GB" sz="1800" dirty="0">
                <a:solidFill>
                  <a:srgbClr val="0000FF"/>
                </a:solidFill>
                <a:highlight>
                  <a:srgbClr val="F2F2F2"/>
                </a:highlight>
                <a:latin typeface="Consolas" panose="020B0609020204030204" pitchFamily="49" charset="0"/>
              </a:rPr>
              <a:t>string</a:t>
            </a:r>
            <a:r>
              <a:rPr lang="en-GB" sz="1800" dirty="0">
                <a:solidFill>
                  <a:srgbClr val="000000"/>
                </a:solidFill>
                <a:highlight>
                  <a:srgbClr val="F2F2F2"/>
                </a:highlight>
                <a:latin typeface="Consolas" panose="020B0609020204030204" pitchFamily="49" charset="0"/>
              </a:rPr>
              <a:t> resource</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err="1">
                <a:solidFill>
                  <a:srgbClr val="2B91AF"/>
                </a:solidFill>
                <a:highlight>
                  <a:srgbClr val="F2F2F2"/>
                </a:highlight>
                <a:latin typeface="Consolas" panose="020B0609020204030204" pitchFamily="49" charset="0"/>
              </a:rPr>
              <a:t>PasswordVault</a:t>
            </a:r>
            <a:r>
              <a:rPr lang="en-GB" sz="1800" dirty="0">
                <a:solidFill>
                  <a:srgbClr val="000000"/>
                </a:solidFill>
                <a:highlight>
                  <a:srgbClr val="F2F2F2"/>
                </a:highlight>
                <a:latin typeface="Consolas" panose="020B0609020204030204" pitchFamily="49" charset="0"/>
              </a:rPr>
              <a:t> vault = </a:t>
            </a:r>
            <a:r>
              <a:rPr lang="en-GB" sz="1800" dirty="0">
                <a:solidFill>
                  <a:srgbClr val="0000FF"/>
                </a:solidFill>
                <a:highlight>
                  <a:srgbClr val="F2F2F2"/>
                </a:highlight>
                <a:latin typeface="Consolas" panose="020B0609020204030204" pitchFamily="49" charset="0"/>
              </a:rPr>
              <a:t>new</a:t>
            </a:r>
            <a:r>
              <a:rPr lang="en-GB" sz="1800" dirty="0">
                <a:solidFill>
                  <a:srgbClr val="000000"/>
                </a:solidFill>
                <a:highlight>
                  <a:srgbClr val="F2F2F2"/>
                </a:highlight>
                <a:latin typeface="Consolas" panose="020B0609020204030204" pitchFamily="49" charset="0"/>
              </a:rPr>
              <a:t> </a:t>
            </a:r>
            <a:r>
              <a:rPr lang="en-GB" sz="1800" dirty="0" err="1">
                <a:solidFill>
                  <a:srgbClr val="2B91AF"/>
                </a:solidFill>
                <a:highlight>
                  <a:srgbClr val="F2F2F2"/>
                </a:highlight>
                <a:latin typeface="Consolas" panose="020B0609020204030204" pitchFamily="49" charset="0"/>
              </a:rPr>
              <a:t>PasswordVault</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    </a:t>
            </a:r>
            <a:r>
              <a:rPr lang="en-GB" sz="1800" dirty="0">
                <a:solidFill>
                  <a:srgbClr val="0000FF"/>
                </a:solidFill>
                <a:highlight>
                  <a:srgbClr val="F2F2F2"/>
                </a:highlight>
                <a:latin typeface="Consolas" panose="020B0609020204030204" pitchFamily="49" charset="0"/>
              </a:rPr>
              <a:t>return</a:t>
            </a:r>
            <a:r>
              <a:rPr lang="en-GB" sz="1800" dirty="0">
                <a:solidFill>
                  <a:srgbClr val="000000"/>
                </a:solidFill>
                <a:highlight>
                  <a:srgbClr val="F2F2F2"/>
                </a:highlight>
                <a:latin typeface="Consolas" panose="020B0609020204030204" pitchFamily="49" charset="0"/>
              </a:rPr>
              <a:t> </a:t>
            </a:r>
            <a:r>
              <a:rPr lang="en-GB" sz="1800" dirty="0" err="1">
                <a:solidFill>
                  <a:srgbClr val="000000"/>
                </a:solidFill>
                <a:highlight>
                  <a:srgbClr val="F2F2F2"/>
                </a:highlight>
                <a:latin typeface="Consolas" panose="020B0609020204030204" pitchFamily="49" charset="0"/>
              </a:rPr>
              <a:t>vault.FindAllByResource</a:t>
            </a:r>
            <a:r>
              <a:rPr lang="en-GB" sz="1800" dirty="0">
                <a:solidFill>
                  <a:srgbClr val="000000"/>
                </a:solidFill>
                <a:highlight>
                  <a:srgbClr val="F2F2F2"/>
                </a:highlight>
                <a:latin typeface="Consolas" panose="020B0609020204030204" pitchFamily="49" charset="0"/>
              </a:rPr>
              <a:t>(resource</a:t>
            </a:r>
            <a:r>
              <a:rPr lang="en-GB" sz="1800" dirty="0" smtClean="0">
                <a:solidFill>
                  <a:srgbClr val="000000"/>
                </a:solidFill>
                <a:highlight>
                  <a:srgbClr val="F2F2F2"/>
                </a:highlight>
                <a:latin typeface="Consolas" panose="020B0609020204030204" pitchFamily="49" charset="0"/>
              </a:rPr>
              <a:t>);</a:t>
            </a:r>
            <a:br>
              <a:rPr lang="en-GB" sz="1800" dirty="0" smtClean="0">
                <a:solidFill>
                  <a:srgbClr val="000000"/>
                </a:solidFill>
                <a:highlight>
                  <a:srgbClr val="F2F2F2"/>
                </a:highlight>
                <a:latin typeface="Consolas" panose="020B0609020204030204" pitchFamily="49" charset="0"/>
              </a:rPr>
            </a:br>
            <a:r>
              <a:rPr lang="en-GB" sz="1800" dirty="0" smtClean="0">
                <a:solidFill>
                  <a:srgbClr val="000000"/>
                </a:solidFill>
                <a:highlight>
                  <a:srgbClr val="F2F2F2"/>
                </a:highlight>
                <a:latin typeface="Consolas" panose="020B0609020204030204" pitchFamily="49" charset="0"/>
              </a:rPr>
              <a:t>}</a:t>
            </a:r>
            <a:endParaRPr lang="en-GB" sz="1800" dirty="0"/>
          </a:p>
        </p:txBody>
      </p:sp>
    </p:spTree>
    <p:extLst>
      <p:ext uri="{BB962C8B-B14F-4D97-AF65-F5344CB8AC3E}">
        <p14:creationId xmlns:p14="http://schemas.microsoft.com/office/powerpoint/2010/main" val="49119019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Sharing State: Other Techniques</a:t>
            </a:r>
            <a:endParaRPr lang="en-GB" dirty="0"/>
          </a:p>
        </p:txBody>
      </p:sp>
    </p:spTree>
    <p:extLst>
      <p:ext uri="{BB962C8B-B14F-4D97-AF65-F5344CB8AC3E}">
        <p14:creationId xmlns:p14="http://schemas.microsoft.com/office/powerpoint/2010/main" val="41737303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smtClean="0"/>
              <a:t>Evolution of Mobile </a:t>
            </a:r>
            <a:r>
              <a:rPr lang="en-US" sz="4000" i="1" dirty="0" smtClean="0"/>
              <a:t>Experiences</a:t>
            </a:r>
            <a:endParaRPr lang="en-US" sz="4000" i="1" dirty="0"/>
          </a:p>
        </p:txBody>
      </p:sp>
      <p:sp>
        <p:nvSpPr>
          <p:cNvPr id="2" name="Text Placeholder 1"/>
          <p:cNvSpPr>
            <a:spLocks noGrp="1"/>
          </p:cNvSpPr>
          <p:nvPr>
            <p:ph type="body" sz="quarter" idx="10"/>
          </p:nvPr>
        </p:nvSpPr>
        <p:spPr/>
        <p:txBody>
          <a:bodyPr/>
          <a:lstStyle/>
          <a:p>
            <a:endParaRPr lang="en-GB"/>
          </a:p>
        </p:txBody>
      </p:sp>
      <p:sp>
        <p:nvSpPr>
          <p:cNvPr id="4" name="Content Placeholder 3"/>
          <p:cNvSpPr txBox="1">
            <a:spLocks/>
          </p:cNvSpPr>
          <p:nvPr/>
        </p:nvSpPr>
        <p:spPr>
          <a:xfrm>
            <a:off x="6293797" y="1807227"/>
            <a:ext cx="5478422" cy="3186827"/>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gradFill>
                  <a:gsLst>
                    <a:gs pos="0">
                      <a:schemeClr val="accent1"/>
                    </a:gs>
                    <a:gs pos="100000">
                      <a:schemeClr val="accent1"/>
                    </a:gs>
                  </a:gsLst>
                  <a:lin ang="5400000" scaled="1"/>
                </a:gra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gradFill>
                  <a:gsLst>
                    <a:gs pos="0">
                      <a:schemeClr val="tx1"/>
                    </a:gs>
                    <a:gs pos="100000">
                      <a:schemeClr val="tx1"/>
                    </a:gs>
                  </a:gsLst>
                  <a:lin ang="5400000" scaled="1"/>
                </a:gra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spcBef>
                <a:spcPts val="1200"/>
              </a:spcBef>
              <a:spcAft>
                <a:spcPts val="1200"/>
              </a:spcAft>
            </a:pPr>
            <a:endParaRPr lang="en-US" sz="2000" dirty="0" smtClean="0">
              <a:solidFill>
                <a:schemeClr val="tx1"/>
              </a:solidFill>
              <a:latin typeface="+mn-lt"/>
            </a:endParaRPr>
          </a:p>
        </p:txBody>
      </p:sp>
      <p:sp>
        <p:nvSpPr>
          <p:cNvPr id="16" name="Rectangle 15"/>
          <p:cNvSpPr/>
          <p:nvPr/>
        </p:nvSpPr>
        <p:spPr>
          <a:xfrm>
            <a:off x="300183" y="866015"/>
            <a:ext cx="9374907" cy="369332"/>
          </a:xfrm>
          <a:prstGeom prst="rect">
            <a:avLst/>
          </a:prstGeom>
        </p:spPr>
        <p:txBody>
          <a:bodyPr wrap="square">
            <a:spAutoFit/>
          </a:bodyPr>
          <a:lstStyle/>
          <a:p>
            <a:r>
              <a:rPr lang="en-US" dirty="0" smtClean="0"/>
              <a:t>Reaching your customers in new and unique ways</a:t>
            </a:r>
            <a:endParaRPr lang="en-US" dirty="0"/>
          </a:p>
        </p:txBody>
      </p:sp>
      <p:sp>
        <p:nvSpPr>
          <p:cNvPr id="24" name="Content Placeholder 3"/>
          <p:cNvSpPr txBox="1">
            <a:spLocks/>
          </p:cNvSpPr>
          <p:nvPr/>
        </p:nvSpPr>
        <p:spPr>
          <a:xfrm>
            <a:off x="6112563" y="2083007"/>
            <a:ext cx="5478422" cy="3186827"/>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gradFill>
                  <a:gsLst>
                    <a:gs pos="0">
                      <a:schemeClr val="accent1"/>
                    </a:gs>
                    <a:gs pos="100000">
                      <a:schemeClr val="accent1"/>
                    </a:gs>
                  </a:gsLst>
                  <a:lin ang="5400000" scaled="1"/>
                </a:gra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gradFill>
                  <a:gsLst>
                    <a:gs pos="0">
                      <a:schemeClr val="tx1"/>
                    </a:gs>
                    <a:gs pos="100000">
                      <a:schemeClr val="tx1"/>
                    </a:gs>
                  </a:gsLst>
                  <a:lin ang="5400000" scaled="1"/>
                </a:gra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spcBef>
                <a:spcPts val="1200"/>
              </a:spcBef>
              <a:spcAft>
                <a:spcPts val="1200"/>
              </a:spcAft>
            </a:pPr>
            <a:r>
              <a:rPr lang="en-US" sz="2000" dirty="0" smtClean="0">
                <a:solidFill>
                  <a:schemeClr val="tx1"/>
                </a:solidFill>
                <a:latin typeface="+mn-lt"/>
              </a:rPr>
              <a:t>Mobile “Devices” led to revolutionary Experiences</a:t>
            </a:r>
          </a:p>
          <a:p>
            <a:pPr>
              <a:spcBef>
                <a:spcPts val="1200"/>
              </a:spcBef>
              <a:spcAft>
                <a:spcPts val="1200"/>
              </a:spcAft>
            </a:pPr>
            <a:r>
              <a:rPr lang="en-US" sz="2000" dirty="0" smtClean="0">
                <a:solidFill>
                  <a:schemeClr val="tx1"/>
                </a:solidFill>
                <a:latin typeface="+mn-lt"/>
              </a:rPr>
              <a:t>“Bring the experience with you”</a:t>
            </a:r>
          </a:p>
          <a:p>
            <a:pPr>
              <a:spcBef>
                <a:spcPts val="1200"/>
              </a:spcBef>
              <a:spcAft>
                <a:spcPts val="1200"/>
              </a:spcAft>
            </a:pPr>
            <a:r>
              <a:rPr lang="en-US" sz="2000" dirty="0" smtClean="0">
                <a:solidFill>
                  <a:schemeClr val="tx1"/>
                </a:solidFill>
                <a:latin typeface="+mn-lt"/>
              </a:rPr>
              <a:t>Came with many constraints (small screen, battery, etc.)</a:t>
            </a:r>
            <a:endParaRPr lang="en-US" sz="2000" dirty="0">
              <a:solidFill>
                <a:schemeClr val="tx1"/>
              </a:solidFill>
              <a:latin typeface="+mn-lt"/>
            </a:endParaRPr>
          </a:p>
          <a:p>
            <a:pPr>
              <a:spcBef>
                <a:spcPts val="0"/>
              </a:spcBef>
              <a:spcAft>
                <a:spcPts val="1200"/>
              </a:spcAft>
            </a:pPr>
            <a:endParaRPr lang="en-US" sz="2000" dirty="0" smtClean="0">
              <a:solidFill>
                <a:schemeClr val="tx1"/>
              </a:solidFill>
              <a:latin typeface="+mn-lt"/>
            </a:endParaRPr>
          </a:p>
          <a:p>
            <a:pPr>
              <a:spcBef>
                <a:spcPts val="0"/>
              </a:spcBef>
              <a:spcAft>
                <a:spcPts val="1200"/>
              </a:spcAft>
            </a:pPr>
            <a:endParaRPr lang="en-US" sz="2000" dirty="0">
              <a:solidFill>
                <a:schemeClr val="tx1"/>
              </a:solidFill>
              <a:latin typeface="+mn-lt"/>
            </a:endParaRPr>
          </a:p>
        </p:txBody>
      </p:sp>
      <p:pic>
        <p:nvPicPr>
          <p:cNvPr id="6" name="Small Tablet"/>
          <p:cNvPicPr>
            <a:picLocks noChangeAspect="1"/>
          </p:cNvPicPr>
          <p:nvPr/>
        </p:nvPicPr>
        <p:blipFill rotWithShape="1">
          <a:blip r:embed="rId3" cstate="print">
            <a:extLst>
              <a:ext uri="{28A0092B-C50C-407E-A947-70E740481C1C}">
                <a14:useLocalDpi xmlns:a14="http://schemas.microsoft.com/office/drawing/2010/main" val="0"/>
              </a:ext>
            </a:extLst>
          </a:blip>
          <a:srcRect r="14029"/>
          <a:stretch/>
        </p:blipFill>
        <p:spPr>
          <a:xfrm>
            <a:off x="1934659" y="2275661"/>
            <a:ext cx="3173214" cy="2718393"/>
          </a:xfrm>
          <a:prstGeom prst="rect">
            <a:avLst/>
          </a:prstGeom>
        </p:spPr>
      </p:pic>
      <p:pic>
        <p:nvPicPr>
          <p:cNvPr id="7" name="Phon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625" y="2324933"/>
            <a:ext cx="1870455" cy="1720818"/>
          </a:xfrm>
          <a:prstGeom prst="rect">
            <a:avLst/>
          </a:prstGeom>
        </p:spPr>
      </p:pic>
    </p:spTree>
    <p:extLst>
      <p:ext uri="{BB962C8B-B14F-4D97-AF65-F5344CB8AC3E}">
        <p14:creationId xmlns:p14="http://schemas.microsoft.com/office/powerpoint/2010/main" val="28034989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OneDrive Cloud Storage</a:t>
            </a:r>
            <a:endParaRPr lang="en-US" dirty="0"/>
          </a:p>
        </p:txBody>
      </p:sp>
      <p:sp>
        <p:nvSpPr>
          <p:cNvPr id="2" name="Text Placeholder 1"/>
          <p:cNvSpPr>
            <a:spLocks noGrp="1"/>
          </p:cNvSpPr>
          <p:nvPr>
            <p:ph type="body" sz="quarter" idx="10"/>
          </p:nvPr>
        </p:nvSpPr>
        <p:spPr/>
        <p:txBody>
          <a:bodyPr/>
          <a:lstStyle/>
          <a:p>
            <a:r>
              <a:rPr lang="en-US" dirty="0" smtClean="0"/>
              <a:t>OneDrive</a:t>
            </a:r>
          </a:p>
          <a:p>
            <a:pPr lvl="1"/>
            <a:r>
              <a:rPr lang="en-US" dirty="0" smtClean="0"/>
              <a:t>Accessible cloud storage for personal documents, photos, and files that can be accessed from anywhere.</a:t>
            </a:r>
          </a:p>
          <a:p>
            <a:pPr lvl="1"/>
            <a:r>
              <a:rPr lang="en-US" dirty="0" smtClean="0"/>
              <a:t>Best for user owned content.</a:t>
            </a:r>
          </a:p>
          <a:p>
            <a:r>
              <a:rPr lang="en-US" dirty="0" smtClean="0"/>
              <a:t>OneDrive for Business</a:t>
            </a:r>
          </a:p>
          <a:p>
            <a:pPr lvl="1"/>
            <a:r>
              <a:rPr lang="en-US" dirty="0" smtClean="0"/>
              <a:t>Secure enterprise grade storage for business documents and files.</a:t>
            </a:r>
          </a:p>
          <a:p>
            <a:pPr lvl="1"/>
            <a:r>
              <a:rPr lang="en-US" dirty="0" smtClean="0"/>
              <a:t>Best for business / enterprise owned content.</a:t>
            </a:r>
            <a:endParaRPr lang="en-US" dirty="0"/>
          </a:p>
          <a:p>
            <a:r>
              <a:rPr lang="en-US" dirty="0" smtClean="0"/>
              <a:t>Depending on your app targeting both is appropriate.</a:t>
            </a:r>
            <a:endParaRPr lang="en-US" dirty="0"/>
          </a:p>
        </p:txBody>
      </p:sp>
      <p:pic>
        <p:nvPicPr>
          <p:cNvPr id="4" name="Picture Placeholder 5"/>
          <p:cNvPicPr>
            <a:picLocks noChangeAspect="1"/>
          </p:cNvPicPr>
          <p:nvPr/>
        </p:nvPicPr>
        <p:blipFill>
          <a:blip r:embed="rId2" cstate="print">
            <a:extLst>
              <a:ext uri="{28A0092B-C50C-407E-A947-70E740481C1C}">
                <a14:useLocalDpi xmlns:a14="http://schemas.microsoft.com/office/drawing/2010/main" val="0"/>
              </a:ext>
            </a:extLst>
          </a:blip>
          <a:srcRect t="101" b="101"/>
          <a:stretch>
            <a:fillRect/>
          </a:stretch>
        </p:blipFill>
        <p:spPr>
          <a:xfrm>
            <a:off x="9855993" y="205487"/>
            <a:ext cx="1504753" cy="150125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pic>
    </p:spTree>
    <p:extLst>
      <p:ext uri="{BB962C8B-B14F-4D97-AF65-F5344CB8AC3E}">
        <p14:creationId xmlns:p14="http://schemas.microsoft.com/office/powerpoint/2010/main" val="18960156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OneDrive Integration choices</a:t>
            </a:r>
            <a:endParaRPr lang="en-US" dirty="0"/>
          </a:p>
        </p:txBody>
      </p:sp>
      <p:sp>
        <p:nvSpPr>
          <p:cNvPr id="2" name="Text Placeholder 1"/>
          <p:cNvSpPr>
            <a:spLocks noGrp="1"/>
          </p:cNvSpPr>
          <p:nvPr>
            <p:ph type="body" sz="quarter" idx="10"/>
          </p:nvPr>
        </p:nvSpPr>
        <p:spPr>
          <a:xfrm>
            <a:off x="3343701" y="1204914"/>
            <a:ext cx="8848298" cy="3981236"/>
          </a:xfrm>
        </p:spPr>
        <p:txBody>
          <a:bodyPr/>
          <a:lstStyle/>
          <a:p>
            <a:r>
              <a:rPr lang="en-US" sz="3600" dirty="0"/>
              <a:t>Pickers and savers for quick integrations.</a:t>
            </a:r>
          </a:p>
          <a:p>
            <a:pPr lvl="1"/>
            <a:r>
              <a:rPr lang="en-US" sz="1800" dirty="0"/>
              <a:t>Quickly open files from OneDrive and save files back.</a:t>
            </a:r>
          </a:p>
          <a:p>
            <a:pPr lvl="1"/>
            <a:r>
              <a:rPr lang="en-US" sz="1800" dirty="0"/>
              <a:t>Supported for JavaScript, iOS, Android, and Windows Universal apps.</a:t>
            </a:r>
          </a:p>
          <a:p>
            <a:r>
              <a:rPr lang="en-US" sz="3600" dirty="0" smtClean="0"/>
              <a:t>OneDrive </a:t>
            </a:r>
            <a:r>
              <a:rPr lang="en-US" sz="3600" dirty="0"/>
              <a:t>API for deeper / robust integrations.</a:t>
            </a:r>
          </a:p>
          <a:p>
            <a:pPr lvl="1"/>
            <a:r>
              <a:rPr lang="en-US" sz="1800" dirty="0"/>
              <a:t>Rich web API that enables all integrations with OneDrive.</a:t>
            </a:r>
          </a:p>
          <a:p>
            <a:pPr lvl="1"/>
            <a:r>
              <a:rPr lang="en-US" sz="1800" dirty="0"/>
              <a:t>First party applications built on this.</a:t>
            </a:r>
          </a:p>
        </p:txBody>
      </p:sp>
      <p:sp>
        <p:nvSpPr>
          <p:cNvPr id="4" name="Content Placeholder 3"/>
          <p:cNvSpPr>
            <a:spLocks noGrp="1"/>
          </p:cNvSpPr>
          <p:nvPr>
            <p:ph type="body" sz="quarter" idx="4294967295"/>
          </p:nvPr>
        </p:nvSpPr>
        <p:spPr>
          <a:xfrm>
            <a:off x="269239" y="1348522"/>
            <a:ext cx="2715904" cy="4932363"/>
          </a:xfrm>
        </p:spPr>
        <p:txBody>
          <a:bodyPr/>
          <a:lstStyle/>
          <a:p>
            <a:r>
              <a:rPr lang="en-US" dirty="0" smtClean="0"/>
              <a:t>Two pathways to light up OneDrive</a:t>
            </a:r>
            <a:br>
              <a:rPr lang="en-US" dirty="0" smtClean="0"/>
            </a:br>
            <a:r>
              <a:rPr lang="en-US" dirty="0" smtClean="0"/>
              <a:t>&lt;-&gt;app integration</a:t>
            </a:r>
            <a:endParaRPr lang="en-US" dirty="0"/>
          </a:p>
        </p:txBody>
      </p:sp>
      <p:sp>
        <p:nvSpPr>
          <p:cNvPr id="5" name="TextBox 4"/>
          <p:cNvSpPr txBox="1"/>
          <p:nvPr/>
        </p:nvSpPr>
        <p:spPr>
          <a:xfrm>
            <a:off x="269239" y="5444104"/>
            <a:ext cx="11653523" cy="1428083"/>
          </a:xfrm>
          <a:prstGeom prst="rect">
            <a:avLst/>
          </a:prstGeom>
          <a:noFill/>
        </p:spPr>
        <p:txBody>
          <a:bodyPr wrap="square" lIns="137160" tIns="109728" rIns="137160" bIns="109728" rtlCol="0">
            <a:spAutoFit/>
          </a:bodyPr>
          <a:lstStyle/>
          <a:p>
            <a:pPr>
              <a:lnSpc>
                <a:spcPct val="90000"/>
              </a:lnSpc>
              <a:spcBef>
                <a:spcPts val="600"/>
              </a:spcBef>
            </a:pPr>
            <a:r>
              <a:rPr lang="en-GB" sz="2800" b="1" dirty="0" smtClean="0"/>
              <a:t>More information: </a:t>
            </a:r>
            <a:r>
              <a:rPr lang="en-GB" sz="2400" dirty="0" smtClean="0"/>
              <a:t>//BUILD/ session 3-734</a:t>
            </a:r>
          </a:p>
          <a:p>
            <a:pPr>
              <a:lnSpc>
                <a:spcPct val="90000"/>
              </a:lnSpc>
              <a:spcBef>
                <a:spcPts val="600"/>
              </a:spcBef>
            </a:pPr>
            <a:r>
              <a:rPr lang="en-GB" sz="2400" b="1" dirty="0"/>
              <a:t>New OneDrive APIs for Developing Against OneDrive AND OneDrive for </a:t>
            </a:r>
            <a:r>
              <a:rPr lang="en-GB" sz="2400" b="1" dirty="0" smtClean="0"/>
              <a:t>Business</a:t>
            </a:r>
          </a:p>
          <a:p>
            <a:pPr>
              <a:lnSpc>
                <a:spcPct val="90000"/>
              </a:lnSpc>
              <a:spcBef>
                <a:spcPts val="600"/>
              </a:spcBef>
            </a:pPr>
            <a:r>
              <a:rPr lang="en-GB" sz="2400" dirty="0">
                <a:hlinkClick r:id="rId3"/>
              </a:rPr>
              <a:t>http://</a:t>
            </a:r>
            <a:r>
              <a:rPr lang="en-GB" sz="2400" dirty="0" smtClean="0">
                <a:hlinkClick r:id="rId3"/>
              </a:rPr>
              <a:t>channel9.msdn.com/Events/Build/2015/3-734</a:t>
            </a:r>
            <a:r>
              <a:rPr lang="en-GB" sz="2400" dirty="0" smtClean="0"/>
              <a:t> </a:t>
            </a:r>
          </a:p>
        </p:txBody>
      </p:sp>
    </p:spTree>
    <p:extLst>
      <p:ext uri="{BB962C8B-B14F-4D97-AF65-F5344CB8AC3E}">
        <p14:creationId xmlns:p14="http://schemas.microsoft.com/office/powerpoint/2010/main" val="227960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Azure App Service</a:t>
            </a:r>
            <a:endParaRPr lang="en-GB" dirty="0"/>
          </a:p>
        </p:txBody>
      </p:sp>
      <p:sp>
        <p:nvSpPr>
          <p:cNvPr id="4" name="Text Placeholder 3"/>
          <p:cNvSpPr>
            <a:spLocks noGrp="1"/>
          </p:cNvSpPr>
          <p:nvPr>
            <p:ph type="body" sz="quarter" idx="10"/>
          </p:nvPr>
        </p:nvSpPr>
        <p:spPr/>
        <p:txBody>
          <a:bodyPr/>
          <a:lstStyle/>
          <a:p>
            <a:r>
              <a:rPr lang="en-GB" dirty="0" smtClean="0"/>
              <a:t>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7231" y="1621731"/>
            <a:ext cx="8446954" cy="4433696"/>
          </a:xfrm>
          <a:prstGeom prst="rect">
            <a:avLst/>
          </a:prstGeom>
        </p:spPr>
      </p:pic>
      <p:sp>
        <p:nvSpPr>
          <p:cNvPr id="6" name="Rectangle 5"/>
          <p:cNvSpPr/>
          <p:nvPr/>
        </p:nvSpPr>
        <p:spPr>
          <a:xfrm>
            <a:off x="4394579" y="1937982"/>
            <a:ext cx="423081" cy="313899"/>
          </a:xfrm>
          <a:prstGeom prst="rect">
            <a:avLst/>
          </a:prstGeom>
          <a:solidFill>
            <a:srgbClr val="0072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smtClean="0"/>
          </a:p>
        </p:txBody>
      </p:sp>
      <p:sp>
        <p:nvSpPr>
          <p:cNvPr id="7" name="Rectangle 6"/>
          <p:cNvSpPr/>
          <p:nvPr/>
        </p:nvSpPr>
        <p:spPr>
          <a:xfrm>
            <a:off x="4872252" y="3305032"/>
            <a:ext cx="225188" cy="338920"/>
          </a:xfrm>
          <a:prstGeom prst="rect">
            <a:avLst/>
          </a:prstGeom>
          <a:solidFill>
            <a:srgbClr val="0072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smtClean="0"/>
          </a:p>
        </p:txBody>
      </p:sp>
    </p:spTree>
    <p:extLst>
      <p:ext uri="{BB962C8B-B14F-4D97-AF65-F5344CB8AC3E}">
        <p14:creationId xmlns:p14="http://schemas.microsoft.com/office/powerpoint/2010/main" val="1871812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Store Data in the Cloud</a:t>
            </a:r>
            <a:endParaRPr lang="en-GB" dirty="0"/>
          </a:p>
        </p:txBody>
      </p:sp>
      <p:sp>
        <p:nvSpPr>
          <p:cNvPr id="4" name="Text Placeholder 3"/>
          <p:cNvSpPr>
            <a:spLocks noGrp="1"/>
          </p:cNvSpPr>
          <p:nvPr>
            <p:ph type="body" sz="quarter" idx="10"/>
          </p:nvPr>
        </p:nvSpPr>
        <p:spPr/>
        <p:txBody>
          <a:bodyPr/>
          <a:lstStyle/>
          <a:p>
            <a:r>
              <a:rPr lang="en-GB" dirty="0" smtClean="0"/>
              <a:t> </a:t>
            </a:r>
            <a:endParaRPr lang="en-GB"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4420" b="67626"/>
          <a:stretch/>
        </p:blipFill>
        <p:spPr>
          <a:xfrm>
            <a:off x="2024637" y="2113049"/>
            <a:ext cx="8399897" cy="2568132"/>
          </a:xfrm>
          <a:prstGeom prst="rect">
            <a:avLst/>
          </a:prstGeom>
        </p:spPr>
      </p:pic>
    </p:spTree>
    <p:extLst>
      <p:ext uri="{BB962C8B-B14F-4D97-AF65-F5344CB8AC3E}">
        <p14:creationId xmlns:p14="http://schemas.microsoft.com/office/powerpoint/2010/main" val="149053670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Level Connections</a:t>
            </a:r>
            <a:endParaRPr lang="en-US" dirty="0"/>
          </a:p>
        </p:txBody>
      </p:sp>
      <p:sp>
        <p:nvSpPr>
          <p:cNvPr id="3" name="Text Placeholder 2"/>
          <p:cNvSpPr>
            <a:spLocks noGrp="1"/>
          </p:cNvSpPr>
          <p:nvPr>
            <p:ph type="body" sz="quarter" idx="10"/>
          </p:nvPr>
        </p:nvSpPr>
        <p:spPr/>
        <p:txBody>
          <a:bodyPr/>
          <a:lstStyle/>
          <a:p>
            <a:endParaRPr lang="en-GB"/>
          </a:p>
        </p:txBody>
      </p:sp>
      <p:cxnSp>
        <p:nvCxnSpPr>
          <p:cNvPr id="13" name="Straight Connector 12"/>
          <p:cNvCxnSpPr/>
          <p:nvPr/>
        </p:nvCxnSpPr>
        <p:spPr>
          <a:xfrm>
            <a:off x="2987522" y="1959270"/>
            <a:ext cx="30669" cy="4278567"/>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a:stretch>
            <a:fillRect/>
          </a:stretch>
        </p:blipFill>
        <p:spPr>
          <a:xfrm>
            <a:off x="4130027" y="2172148"/>
            <a:ext cx="3962400" cy="2362200"/>
          </a:xfrm>
          <a:prstGeom prst="rect">
            <a:avLst/>
          </a:prstGeom>
        </p:spPr>
      </p:pic>
      <p:sp>
        <p:nvSpPr>
          <p:cNvPr id="23" name="Rectangle 22"/>
          <p:cNvSpPr/>
          <p:nvPr/>
        </p:nvSpPr>
        <p:spPr>
          <a:xfrm>
            <a:off x="8171458" y="2138502"/>
            <a:ext cx="3967615" cy="23593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Rectangle 26"/>
          <p:cNvSpPr/>
          <p:nvPr/>
        </p:nvSpPr>
        <p:spPr>
          <a:xfrm>
            <a:off x="8144171" y="1324045"/>
            <a:ext cx="3974800" cy="814457"/>
          </a:xfrm>
          <a:prstGeom prst="rect">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Multi-View Applications</a:t>
            </a:r>
          </a:p>
        </p:txBody>
      </p:sp>
      <p:pic>
        <p:nvPicPr>
          <p:cNvPr id="28" name="Picture 27"/>
          <p:cNvPicPr>
            <a:picLocks noChangeAspect="1"/>
          </p:cNvPicPr>
          <p:nvPr/>
        </p:nvPicPr>
        <p:blipFill>
          <a:blip r:embed="rId4"/>
          <a:stretch>
            <a:fillRect/>
          </a:stretch>
        </p:blipFill>
        <p:spPr>
          <a:xfrm>
            <a:off x="8156721" y="2243916"/>
            <a:ext cx="3949700" cy="1905000"/>
          </a:xfrm>
          <a:prstGeom prst="rect">
            <a:avLst/>
          </a:prstGeom>
        </p:spPr>
      </p:pic>
      <p:grpSp>
        <p:nvGrpSpPr>
          <p:cNvPr id="29" name="Group 28"/>
          <p:cNvGrpSpPr/>
          <p:nvPr/>
        </p:nvGrpSpPr>
        <p:grpSpPr>
          <a:xfrm>
            <a:off x="80213" y="1324964"/>
            <a:ext cx="3975095" cy="3141888"/>
            <a:chOff x="0" y="1181622"/>
            <a:chExt cx="2981321" cy="2356416"/>
          </a:xfrm>
        </p:grpSpPr>
        <p:pic>
          <p:nvPicPr>
            <p:cNvPr id="30" name="Picture 29"/>
            <p:cNvPicPr>
              <a:picLocks noChangeAspect="1"/>
            </p:cNvPicPr>
            <p:nvPr/>
          </p:nvPicPr>
          <p:blipFill>
            <a:blip r:embed="rId5"/>
            <a:stretch>
              <a:fillRect/>
            </a:stretch>
          </p:blipFill>
          <p:spPr>
            <a:xfrm>
              <a:off x="0" y="1795821"/>
              <a:ext cx="2981321" cy="1668803"/>
            </a:xfrm>
            <a:prstGeom prst="rect">
              <a:avLst/>
            </a:prstGeom>
          </p:spPr>
        </p:pic>
        <p:pic>
          <p:nvPicPr>
            <p:cNvPr id="33" name="Picture 32"/>
            <p:cNvPicPr>
              <a:picLocks noChangeAspect="1"/>
            </p:cNvPicPr>
            <p:nvPr/>
          </p:nvPicPr>
          <p:blipFill>
            <a:blip r:embed="rId6"/>
            <a:stretch>
              <a:fillRect/>
            </a:stretch>
          </p:blipFill>
          <p:spPr>
            <a:xfrm>
              <a:off x="0" y="3261813"/>
              <a:ext cx="2975710" cy="276225"/>
            </a:xfrm>
            <a:prstGeom prst="rect">
              <a:avLst/>
            </a:prstGeom>
          </p:spPr>
        </p:pic>
        <p:pic>
          <p:nvPicPr>
            <p:cNvPr id="34" name="Picture 33"/>
            <p:cNvPicPr>
              <a:picLocks noChangeAspect="1"/>
            </p:cNvPicPr>
            <p:nvPr/>
          </p:nvPicPr>
          <p:blipFill>
            <a:blip r:embed="rId7"/>
            <a:stretch>
              <a:fillRect/>
            </a:stretch>
          </p:blipFill>
          <p:spPr>
            <a:xfrm>
              <a:off x="2037916" y="2410020"/>
              <a:ext cx="936262" cy="814472"/>
            </a:xfrm>
            <a:prstGeom prst="rect">
              <a:avLst/>
            </a:prstGeom>
          </p:spPr>
        </p:pic>
        <p:sp>
          <p:nvSpPr>
            <p:cNvPr id="35" name="Rectangle 34"/>
            <p:cNvSpPr/>
            <p:nvPr/>
          </p:nvSpPr>
          <p:spPr>
            <a:xfrm>
              <a:off x="0" y="1181622"/>
              <a:ext cx="2975710" cy="6141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a:t>Media Element Casting</a:t>
              </a:r>
            </a:p>
          </p:txBody>
        </p:sp>
      </p:grpSp>
      <p:pic>
        <p:nvPicPr>
          <p:cNvPr id="36" name="Picture 35"/>
          <p:cNvPicPr>
            <a:picLocks noChangeAspect="1"/>
          </p:cNvPicPr>
          <p:nvPr/>
        </p:nvPicPr>
        <p:blipFill>
          <a:blip r:embed="rId8">
            <a:clrChange>
              <a:clrFrom>
                <a:srgbClr val="FFFFFF"/>
              </a:clrFrom>
              <a:clrTo>
                <a:srgbClr val="FFFFFF">
                  <a:alpha val="0"/>
                </a:srgbClr>
              </a:clrTo>
            </a:clrChange>
            <a:grayscl/>
          </a:blip>
          <a:stretch>
            <a:fillRect/>
          </a:stretch>
        </p:blipFill>
        <p:spPr>
          <a:xfrm>
            <a:off x="6154997" y="2237010"/>
            <a:ext cx="1861421" cy="1231401"/>
          </a:xfrm>
          <a:prstGeom prst="rect">
            <a:avLst/>
          </a:prstGeom>
        </p:spPr>
      </p:pic>
      <p:sp>
        <p:nvSpPr>
          <p:cNvPr id="37" name="TextBox 36"/>
          <p:cNvSpPr txBox="1"/>
          <p:nvPr/>
        </p:nvSpPr>
        <p:spPr>
          <a:xfrm>
            <a:off x="6682792" y="2524553"/>
            <a:ext cx="600164" cy="627864"/>
          </a:xfrm>
          <a:prstGeom prst="rect">
            <a:avLst/>
          </a:prstGeom>
          <a:noFill/>
        </p:spPr>
        <p:txBody>
          <a:bodyPr wrap="none" lIns="182880" tIns="146304" rIns="182880" bIns="146304" rtlCol="0">
            <a:spAutoFit/>
          </a:bodyPr>
          <a:lstStyle/>
          <a:p>
            <a:pPr>
              <a:lnSpc>
                <a:spcPct val="90000"/>
              </a:lnSpc>
              <a:spcBef>
                <a:spcPts val="800"/>
              </a:spcBef>
            </a:pPr>
            <a:r>
              <a:rPr lang="en-US" sz="2400" dirty="0">
                <a:solidFill>
                  <a:schemeClr val="bg1"/>
                </a:solidFill>
              </a:rPr>
              <a:t>1</a:t>
            </a:r>
            <a:r>
              <a:rPr lang="en-US" sz="1400" dirty="0">
                <a:solidFill>
                  <a:schemeClr val="bg1"/>
                </a:solidFill>
              </a:rPr>
              <a:t>st</a:t>
            </a:r>
            <a:endParaRPr lang="en-US" sz="2400" dirty="0">
              <a:solidFill>
                <a:schemeClr val="bg1"/>
              </a:solidFill>
            </a:endParaRPr>
          </a:p>
        </p:txBody>
      </p:sp>
      <p:pic>
        <p:nvPicPr>
          <p:cNvPr id="38" name="Picture 37"/>
          <p:cNvPicPr>
            <a:picLocks noChangeAspect="1"/>
          </p:cNvPicPr>
          <p:nvPr/>
        </p:nvPicPr>
        <p:blipFill>
          <a:blip r:embed="rId9">
            <a:clrChange>
              <a:clrFrom>
                <a:srgbClr val="FFFFFF"/>
              </a:clrFrom>
              <a:clrTo>
                <a:srgbClr val="FFFFFF">
                  <a:alpha val="0"/>
                </a:srgbClr>
              </a:clrTo>
            </a:clrChange>
            <a:duotone>
              <a:prstClr val="black"/>
              <a:schemeClr val="tx2">
                <a:tint val="45000"/>
                <a:satMod val="400000"/>
              </a:schemeClr>
            </a:duotone>
          </a:blip>
          <a:stretch>
            <a:fillRect/>
          </a:stretch>
        </p:blipFill>
        <p:spPr>
          <a:xfrm rot="19165248">
            <a:off x="6364005" y="3816582"/>
            <a:ext cx="404017" cy="532541"/>
          </a:xfrm>
          <a:prstGeom prst="rect">
            <a:avLst/>
          </a:prstGeom>
        </p:spPr>
      </p:pic>
      <p:pic>
        <p:nvPicPr>
          <p:cNvPr id="39" name="Picture 38"/>
          <p:cNvPicPr>
            <a:picLocks noChangeAspect="1"/>
          </p:cNvPicPr>
          <p:nvPr/>
        </p:nvPicPr>
        <p:blipFill>
          <a:blip r:embed="rId10"/>
          <a:stretch>
            <a:fillRect/>
          </a:stretch>
        </p:blipFill>
        <p:spPr>
          <a:xfrm rot="653844">
            <a:off x="5787147" y="4216770"/>
            <a:ext cx="535433" cy="911913"/>
          </a:xfrm>
          <a:prstGeom prst="rect">
            <a:avLst/>
          </a:prstGeom>
        </p:spPr>
      </p:pic>
      <p:sp>
        <p:nvSpPr>
          <p:cNvPr id="40" name="TextBox 39"/>
          <p:cNvSpPr txBox="1"/>
          <p:nvPr/>
        </p:nvSpPr>
        <p:spPr>
          <a:xfrm rot="863500">
            <a:off x="3511425" y="2789289"/>
            <a:ext cx="733991" cy="627864"/>
          </a:xfrm>
          <a:prstGeom prst="rect">
            <a:avLst/>
          </a:prstGeom>
          <a:noFill/>
        </p:spPr>
        <p:txBody>
          <a:bodyPr wrap="square" lIns="182880" tIns="146304" rIns="182880" bIns="146304" rtlCol="0">
            <a:spAutoFit/>
          </a:bodyPr>
          <a:lstStyle/>
          <a:p>
            <a:pPr>
              <a:lnSpc>
                <a:spcPct val="90000"/>
              </a:lnSpc>
              <a:spcBef>
                <a:spcPts val="800"/>
              </a:spcBef>
            </a:pPr>
            <a:r>
              <a:rPr lang="en-US" sz="2400" dirty="0">
                <a:solidFill>
                  <a:schemeClr val="bg1"/>
                </a:solidFill>
              </a:rPr>
              <a:t>2</a:t>
            </a:r>
            <a:r>
              <a:rPr lang="en-US" sz="1333" dirty="0">
                <a:solidFill>
                  <a:schemeClr val="bg1"/>
                </a:solidFill>
              </a:rPr>
              <a:t>nd</a:t>
            </a:r>
            <a:endParaRPr lang="en-US" sz="2400" dirty="0">
              <a:solidFill>
                <a:schemeClr val="bg1"/>
              </a:solidFill>
            </a:endParaRPr>
          </a:p>
        </p:txBody>
      </p:sp>
      <p:sp>
        <p:nvSpPr>
          <p:cNvPr id="41" name="Rectangle 40"/>
          <p:cNvSpPr/>
          <p:nvPr/>
        </p:nvSpPr>
        <p:spPr>
          <a:xfrm>
            <a:off x="4124814" y="1311437"/>
            <a:ext cx="3967613" cy="814457"/>
          </a:xfrm>
          <a:prstGeom prst="rect">
            <a:avLst/>
          </a:prstGeom>
          <a:ln>
            <a:no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dirty="0"/>
              <a:t>Remote App Launching</a:t>
            </a:r>
          </a:p>
        </p:txBody>
      </p:sp>
      <p:sp>
        <p:nvSpPr>
          <p:cNvPr id="42" name="TextBox 41"/>
          <p:cNvSpPr txBox="1"/>
          <p:nvPr/>
        </p:nvSpPr>
        <p:spPr>
          <a:xfrm rot="663819">
            <a:off x="5692039" y="4416011"/>
            <a:ext cx="768205" cy="627864"/>
          </a:xfrm>
          <a:prstGeom prst="rect">
            <a:avLst/>
          </a:prstGeom>
          <a:noFill/>
        </p:spPr>
        <p:txBody>
          <a:bodyPr wrap="square" lIns="182880" tIns="146304" rIns="182880" bIns="146304" rtlCol="0">
            <a:spAutoFit/>
          </a:bodyPr>
          <a:lstStyle/>
          <a:p>
            <a:pPr>
              <a:lnSpc>
                <a:spcPct val="90000"/>
              </a:lnSpc>
              <a:spcBef>
                <a:spcPts val="800"/>
              </a:spcBef>
            </a:pPr>
            <a:r>
              <a:rPr lang="en-US" sz="2400" dirty="0">
                <a:solidFill>
                  <a:schemeClr val="bg1"/>
                </a:solidFill>
              </a:rPr>
              <a:t>2</a:t>
            </a:r>
            <a:r>
              <a:rPr lang="en-US" sz="1400" dirty="0">
                <a:solidFill>
                  <a:schemeClr val="bg1"/>
                </a:solidFill>
              </a:rPr>
              <a:t>nd</a:t>
            </a:r>
            <a:endParaRPr lang="en-US" sz="2400" dirty="0">
              <a:solidFill>
                <a:schemeClr val="bg1"/>
              </a:solidFill>
            </a:endParaRPr>
          </a:p>
        </p:txBody>
      </p:sp>
      <p:sp>
        <p:nvSpPr>
          <p:cNvPr id="32" name="TextBox 31"/>
          <p:cNvSpPr txBox="1"/>
          <p:nvPr/>
        </p:nvSpPr>
        <p:spPr>
          <a:xfrm>
            <a:off x="304040" y="5485005"/>
            <a:ext cx="3618243" cy="830997"/>
          </a:xfrm>
          <a:prstGeom prst="rect">
            <a:avLst/>
          </a:prstGeom>
          <a:noFill/>
        </p:spPr>
        <p:txBody>
          <a:bodyPr wrap="square" rtlCol="0">
            <a:spAutoFit/>
          </a:bodyPr>
          <a:lstStyle/>
          <a:p>
            <a:r>
              <a:rPr lang="en-US" sz="1600" dirty="0"/>
              <a:t>Very easy, applications can send over content that is playing in the media element.</a:t>
            </a:r>
          </a:p>
        </p:txBody>
      </p:sp>
      <p:sp>
        <p:nvSpPr>
          <p:cNvPr id="43" name="TextBox 42"/>
          <p:cNvSpPr txBox="1"/>
          <p:nvPr/>
        </p:nvSpPr>
        <p:spPr>
          <a:xfrm>
            <a:off x="4248212" y="5468948"/>
            <a:ext cx="3720816" cy="830997"/>
          </a:xfrm>
          <a:prstGeom prst="rect">
            <a:avLst/>
          </a:prstGeom>
          <a:noFill/>
        </p:spPr>
        <p:txBody>
          <a:bodyPr wrap="square" rtlCol="0">
            <a:spAutoFit/>
          </a:bodyPr>
          <a:lstStyle/>
          <a:p>
            <a:r>
              <a:rPr lang="en-US" sz="1600" dirty="0"/>
              <a:t>Applications use DIAL to launch their corresponding application on a remote device.</a:t>
            </a:r>
          </a:p>
        </p:txBody>
      </p:sp>
      <p:sp>
        <p:nvSpPr>
          <p:cNvPr id="44" name="TextBox 43"/>
          <p:cNvSpPr txBox="1"/>
          <p:nvPr/>
        </p:nvSpPr>
        <p:spPr>
          <a:xfrm>
            <a:off x="8466735" y="5432101"/>
            <a:ext cx="3725265" cy="1077218"/>
          </a:xfrm>
          <a:prstGeom prst="rect">
            <a:avLst/>
          </a:prstGeom>
          <a:noFill/>
        </p:spPr>
        <p:txBody>
          <a:bodyPr wrap="square" rtlCol="0">
            <a:spAutoFit/>
          </a:bodyPr>
          <a:lstStyle/>
          <a:p>
            <a:r>
              <a:rPr lang="en-US" sz="1600" dirty="0"/>
              <a:t>Create a custom multi-screen experience. Applications can leverage multiple monitors connected to a single Windows </a:t>
            </a:r>
            <a:r>
              <a:rPr lang="en-US" sz="1600" dirty="0" err="1"/>
              <a:t>Windows</a:t>
            </a:r>
            <a:r>
              <a:rPr lang="en-US" sz="1600" dirty="0"/>
              <a:t> 10 device</a:t>
            </a:r>
          </a:p>
        </p:txBody>
      </p:sp>
      <p:sp>
        <p:nvSpPr>
          <p:cNvPr id="45" name="TextBox 44"/>
          <p:cNvSpPr txBox="1"/>
          <p:nvPr/>
        </p:nvSpPr>
        <p:spPr>
          <a:xfrm>
            <a:off x="687186" y="4813945"/>
            <a:ext cx="2517036" cy="748795"/>
          </a:xfrm>
          <a:prstGeom prst="rect">
            <a:avLst/>
          </a:prstGeom>
          <a:noFill/>
        </p:spPr>
        <p:txBody>
          <a:bodyPr wrap="none" rtlCol="0">
            <a:spAutoFit/>
          </a:bodyPr>
          <a:lstStyle/>
          <a:p>
            <a:endParaRPr lang="en-US" sz="2133" dirty="0">
              <a:solidFill>
                <a:srgbClr val="0070C0"/>
              </a:solidFill>
            </a:endParaRPr>
          </a:p>
          <a:p>
            <a:r>
              <a:rPr lang="en-US" sz="2133" dirty="0" err="1">
                <a:solidFill>
                  <a:srgbClr val="0070C0"/>
                </a:solidFill>
              </a:rPr>
              <a:t>ElementCasting</a:t>
            </a:r>
            <a:r>
              <a:rPr lang="en-US" sz="2133" dirty="0">
                <a:solidFill>
                  <a:srgbClr val="0070C0"/>
                </a:solidFill>
              </a:rPr>
              <a:t> APIs</a:t>
            </a:r>
          </a:p>
        </p:txBody>
      </p:sp>
      <p:sp>
        <p:nvSpPr>
          <p:cNvPr id="46" name="TextBox 45"/>
          <p:cNvSpPr txBox="1"/>
          <p:nvPr/>
        </p:nvSpPr>
        <p:spPr>
          <a:xfrm>
            <a:off x="5309533" y="4802789"/>
            <a:ext cx="1292341" cy="748795"/>
          </a:xfrm>
          <a:prstGeom prst="rect">
            <a:avLst/>
          </a:prstGeom>
          <a:noFill/>
        </p:spPr>
        <p:txBody>
          <a:bodyPr wrap="none" rtlCol="0">
            <a:spAutoFit/>
          </a:bodyPr>
          <a:lstStyle/>
          <a:p>
            <a:endParaRPr lang="en-US" sz="2133" dirty="0">
              <a:solidFill>
                <a:srgbClr val="0070C0"/>
              </a:solidFill>
            </a:endParaRPr>
          </a:p>
          <a:p>
            <a:r>
              <a:rPr lang="en-US" sz="2133" dirty="0">
                <a:solidFill>
                  <a:srgbClr val="0070C0"/>
                </a:solidFill>
              </a:rPr>
              <a:t>DIAL APIs</a:t>
            </a:r>
          </a:p>
        </p:txBody>
      </p:sp>
      <p:sp>
        <p:nvSpPr>
          <p:cNvPr id="47" name="TextBox 46"/>
          <p:cNvSpPr txBox="1"/>
          <p:nvPr/>
        </p:nvSpPr>
        <p:spPr>
          <a:xfrm>
            <a:off x="8582340" y="4705304"/>
            <a:ext cx="3800675" cy="748795"/>
          </a:xfrm>
          <a:prstGeom prst="rect">
            <a:avLst/>
          </a:prstGeom>
          <a:noFill/>
        </p:spPr>
        <p:txBody>
          <a:bodyPr wrap="square" rtlCol="0">
            <a:spAutoFit/>
          </a:bodyPr>
          <a:lstStyle/>
          <a:p>
            <a:endParaRPr lang="en-US" sz="2133" dirty="0">
              <a:solidFill>
                <a:srgbClr val="0070C0"/>
              </a:solidFill>
            </a:endParaRPr>
          </a:p>
          <a:p>
            <a:r>
              <a:rPr lang="en-US" sz="2133" dirty="0" err="1">
                <a:solidFill>
                  <a:srgbClr val="0070C0"/>
                </a:solidFill>
              </a:rPr>
              <a:t>ProjectionManager</a:t>
            </a:r>
            <a:r>
              <a:rPr lang="en-US" sz="2133" dirty="0">
                <a:solidFill>
                  <a:srgbClr val="0070C0"/>
                </a:solidFill>
              </a:rPr>
              <a:t> APIs</a:t>
            </a:r>
          </a:p>
        </p:txBody>
      </p:sp>
    </p:spTree>
    <p:extLst>
      <p:ext uri="{BB962C8B-B14F-4D97-AF65-F5344CB8AC3E}">
        <p14:creationId xmlns:p14="http://schemas.microsoft.com/office/powerpoint/2010/main" val="163594063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smtClean="0"/>
              <a:t>Create shared mobile experiences whatever the device</a:t>
            </a:r>
          </a:p>
          <a:p>
            <a:r>
              <a:rPr lang="en-GB" dirty="0" smtClean="0"/>
              <a:t>Windows 10 supports both MSA and AAD primary identities</a:t>
            </a:r>
          </a:p>
          <a:p>
            <a:r>
              <a:rPr lang="en-GB" dirty="0" smtClean="0"/>
              <a:t>Roaming Data APIs provides easy way to sync settings and small files between your app on different devices</a:t>
            </a:r>
          </a:p>
          <a:p>
            <a:r>
              <a:rPr lang="en-GB" dirty="0" err="1" smtClean="0"/>
              <a:t>PasswordVault</a:t>
            </a:r>
            <a:r>
              <a:rPr lang="en-GB" dirty="0" smtClean="0"/>
              <a:t> securely roams credentials</a:t>
            </a:r>
          </a:p>
          <a:p>
            <a:r>
              <a:rPr lang="en-GB" dirty="0" smtClean="0"/>
              <a:t>Use Cloud for larger data synchronization</a:t>
            </a:r>
            <a:endParaRPr lang="en-GB" dirty="0"/>
          </a:p>
        </p:txBody>
      </p:sp>
    </p:spTree>
    <p:extLst>
      <p:ext uri="{BB962C8B-B14F-4D97-AF65-F5344CB8AC3E}">
        <p14:creationId xmlns:p14="http://schemas.microsoft.com/office/powerpoint/2010/main" val="109264024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52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Mobile Experiences - not just mobile </a:t>
            </a:r>
            <a:r>
              <a:rPr lang="en-US" sz="4000" dirty="0" smtClean="0"/>
              <a:t>devices</a:t>
            </a:r>
            <a:endParaRPr lang="en-US" sz="4000" dirty="0"/>
          </a:p>
        </p:txBody>
      </p:sp>
      <p:sp>
        <p:nvSpPr>
          <p:cNvPr id="2" name="Text Placeholder 1"/>
          <p:cNvSpPr>
            <a:spLocks noGrp="1"/>
          </p:cNvSpPr>
          <p:nvPr>
            <p:ph type="body" sz="quarter" idx="10"/>
          </p:nvPr>
        </p:nvSpPr>
        <p:spPr/>
        <p:txBody>
          <a:bodyPr/>
          <a:lstStyle/>
          <a:p>
            <a:endParaRPr lang="en-GB"/>
          </a:p>
        </p:txBody>
      </p:sp>
      <p:sp>
        <p:nvSpPr>
          <p:cNvPr id="4" name="Content Placeholder 3"/>
          <p:cNvSpPr txBox="1">
            <a:spLocks/>
          </p:cNvSpPr>
          <p:nvPr/>
        </p:nvSpPr>
        <p:spPr>
          <a:xfrm>
            <a:off x="6293797" y="1807227"/>
            <a:ext cx="5478422" cy="3186827"/>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gradFill>
                  <a:gsLst>
                    <a:gs pos="0">
                      <a:schemeClr val="accent1"/>
                    </a:gs>
                    <a:gs pos="100000">
                      <a:schemeClr val="accent1"/>
                    </a:gs>
                  </a:gsLst>
                  <a:lin ang="5400000" scaled="1"/>
                </a:gra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gradFill>
                  <a:gsLst>
                    <a:gs pos="0">
                      <a:schemeClr val="tx1"/>
                    </a:gs>
                    <a:gs pos="100000">
                      <a:schemeClr val="tx1"/>
                    </a:gs>
                  </a:gsLst>
                  <a:lin ang="5400000" scaled="1"/>
                </a:gra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spcBef>
                <a:spcPts val="1200"/>
              </a:spcBef>
              <a:spcAft>
                <a:spcPts val="1200"/>
              </a:spcAft>
            </a:pPr>
            <a:r>
              <a:rPr lang="en-US" sz="2000" dirty="0" smtClean="0">
                <a:solidFill>
                  <a:schemeClr val="tx1"/>
                </a:solidFill>
                <a:latin typeface="+mn-lt"/>
              </a:rPr>
              <a:t>User is the center of the experience, not the device.</a:t>
            </a:r>
          </a:p>
          <a:p>
            <a:pPr>
              <a:spcBef>
                <a:spcPts val="1200"/>
              </a:spcBef>
              <a:spcAft>
                <a:spcPts val="1200"/>
              </a:spcAft>
            </a:pPr>
            <a:r>
              <a:rPr lang="en-US" sz="2000" dirty="0" smtClean="0">
                <a:solidFill>
                  <a:schemeClr val="tx1"/>
                </a:solidFill>
                <a:latin typeface="+mn-lt"/>
              </a:rPr>
              <a:t>Available on the </a:t>
            </a:r>
            <a:r>
              <a:rPr lang="en-US" sz="2000" dirty="0">
                <a:solidFill>
                  <a:schemeClr val="tx1"/>
                </a:solidFill>
                <a:latin typeface="+mn-lt"/>
              </a:rPr>
              <a:t>right device at the right time</a:t>
            </a:r>
          </a:p>
          <a:p>
            <a:pPr>
              <a:spcBef>
                <a:spcPts val="1200"/>
              </a:spcBef>
              <a:spcAft>
                <a:spcPts val="1200"/>
              </a:spcAft>
            </a:pPr>
            <a:r>
              <a:rPr lang="en-US" sz="2000" dirty="0" smtClean="0">
                <a:solidFill>
                  <a:schemeClr val="tx1"/>
                </a:solidFill>
                <a:latin typeface="+mn-lt"/>
              </a:rPr>
              <a:t>Input model optimized for the experience.</a:t>
            </a:r>
          </a:p>
          <a:p>
            <a:pPr>
              <a:spcBef>
                <a:spcPts val="1200"/>
              </a:spcBef>
              <a:spcAft>
                <a:spcPts val="1200"/>
              </a:spcAft>
            </a:pPr>
            <a:r>
              <a:rPr lang="en-US" sz="2000" dirty="0" smtClean="0">
                <a:solidFill>
                  <a:schemeClr val="tx1"/>
                </a:solidFill>
                <a:latin typeface="+mn-lt"/>
              </a:rPr>
              <a:t>Enabling Mobile Experiences with Universal Apps</a:t>
            </a:r>
            <a:endParaRPr lang="en-US" sz="2000" dirty="0">
              <a:solidFill>
                <a:schemeClr val="tx1"/>
              </a:solidFill>
              <a:latin typeface="+mn-lt"/>
            </a:endParaRPr>
          </a:p>
          <a:p>
            <a:pPr>
              <a:spcBef>
                <a:spcPts val="0"/>
              </a:spcBef>
              <a:spcAft>
                <a:spcPts val="1200"/>
              </a:spcAft>
            </a:pPr>
            <a:endParaRPr lang="en-US" sz="2000" dirty="0" smtClean="0">
              <a:solidFill>
                <a:schemeClr val="tx1"/>
              </a:solidFill>
              <a:latin typeface="+mn-lt"/>
            </a:endParaRPr>
          </a:p>
          <a:p>
            <a:pPr>
              <a:spcBef>
                <a:spcPts val="0"/>
              </a:spcBef>
              <a:spcAft>
                <a:spcPts val="1200"/>
              </a:spcAft>
            </a:pPr>
            <a:endParaRPr lang="en-US" sz="2000" dirty="0">
              <a:solidFill>
                <a:schemeClr val="tx1"/>
              </a:solidFill>
              <a:latin typeface="+mn-lt"/>
            </a:endParaRPr>
          </a:p>
        </p:txBody>
      </p:sp>
      <p:sp>
        <p:nvSpPr>
          <p:cNvPr id="16" name="Rectangle 15"/>
          <p:cNvSpPr/>
          <p:nvPr/>
        </p:nvSpPr>
        <p:spPr>
          <a:xfrm>
            <a:off x="300183" y="866015"/>
            <a:ext cx="9374907" cy="369332"/>
          </a:xfrm>
          <a:prstGeom prst="rect">
            <a:avLst/>
          </a:prstGeom>
        </p:spPr>
        <p:txBody>
          <a:bodyPr wrap="square">
            <a:spAutoFit/>
          </a:bodyPr>
          <a:lstStyle/>
          <a:p>
            <a:r>
              <a:rPr lang="en-US" dirty="0" smtClean="0"/>
              <a:t>The Experience you want on the device you want</a:t>
            </a:r>
            <a:endParaRPr lang="en-US" dirty="0"/>
          </a:p>
        </p:txBody>
      </p:sp>
      <p:grpSp>
        <p:nvGrpSpPr>
          <p:cNvPr id="5" name="Group 4"/>
          <p:cNvGrpSpPr>
            <a:grpSpLocks noChangeAspect="1"/>
          </p:cNvGrpSpPr>
          <p:nvPr/>
        </p:nvGrpSpPr>
        <p:grpSpPr>
          <a:xfrm>
            <a:off x="460809" y="1367918"/>
            <a:ext cx="3000262" cy="1684239"/>
            <a:chOff x="2345760" y="1273610"/>
            <a:chExt cx="3569638" cy="2003866"/>
          </a:xfrm>
        </p:grpSpPr>
        <p:pic>
          <p:nvPicPr>
            <p:cNvPr id="18" name="Picture 2" descr="https://compass-ssl.surface.com/assets/3e/22/3e22a8d7-25bd-473d-815a-f49e27c515cb.png#desktop-engagingmeetings-new.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376"/>
            <a:stretch/>
          </p:blipFill>
          <p:spPr bwMode="auto">
            <a:xfrm>
              <a:off x="2345760" y="1273610"/>
              <a:ext cx="3569638" cy="2003866"/>
            </a:xfrm>
            <a:prstGeom prst="rect">
              <a:avLst/>
            </a:prstGeom>
            <a:noFill/>
            <a:effectLst/>
            <a:extLst>
              <a:ext uri="{909E8E84-426E-40dd-AFC4-6F175D3DCCD1}">
                <a14:hiddenFill xmlns="" xmlns:a14="http://schemas.microsoft.com/office/drawing/2010/main">
                  <a:solidFill>
                    <a:srgbClr val="FFFFFF"/>
                  </a:solidFill>
                </a14:hiddenFill>
              </a:ext>
            </a:extLst>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2123" y="1375175"/>
              <a:ext cx="3169920" cy="1783080"/>
            </a:xfrm>
            <a:prstGeom prst="rect">
              <a:avLst/>
            </a:prstGeom>
          </p:spPr>
        </p:pic>
      </p:grpSp>
      <p:pic>
        <p:nvPicPr>
          <p:cNvPr id="24" name="Desktop"/>
          <p:cNvPicPr>
            <a:picLocks noChangeAspect="1"/>
          </p:cNvPicPr>
          <p:nvPr/>
        </p:nvPicPr>
        <p:blipFill rotWithShape="1">
          <a:blip r:embed="rId5" cstate="print">
            <a:extLst>
              <a:ext uri="{28A0092B-C50C-407E-A947-70E740481C1C}">
                <a14:useLocalDpi xmlns:a14="http://schemas.microsoft.com/office/drawing/2010/main" val="0"/>
              </a:ext>
            </a:extLst>
          </a:blip>
          <a:srcRect l="4442"/>
          <a:stretch/>
        </p:blipFill>
        <p:spPr>
          <a:xfrm>
            <a:off x="4026878" y="4015880"/>
            <a:ext cx="2357737" cy="1330101"/>
          </a:xfrm>
          <a:prstGeom prst="rect">
            <a:avLst/>
          </a:prstGeom>
        </p:spPr>
      </p:pic>
      <p:pic>
        <p:nvPicPr>
          <p:cNvPr id="25" name="Small Tablet"/>
          <p:cNvPicPr>
            <a:picLocks noChangeAspect="1"/>
          </p:cNvPicPr>
          <p:nvPr/>
        </p:nvPicPr>
        <p:blipFill rotWithShape="1">
          <a:blip r:embed="rId6" cstate="print">
            <a:extLst>
              <a:ext uri="{28A0092B-C50C-407E-A947-70E740481C1C}">
                <a14:useLocalDpi xmlns:a14="http://schemas.microsoft.com/office/drawing/2010/main" val="0"/>
              </a:ext>
            </a:extLst>
          </a:blip>
          <a:srcRect r="14029"/>
          <a:stretch/>
        </p:blipFill>
        <p:spPr>
          <a:xfrm>
            <a:off x="4026878" y="2096409"/>
            <a:ext cx="1424587" cy="1301825"/>
          </a:xfrm>
          <a:prstGeom prst="rect">
            <a:avLst/>
          </a:prstGeom>
        </p:spPr>
      </p:pic>
      <p:pic>
        <p:nvPicPr>
          <p:cNvPr id="26" name="Phon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16060" y="5563154"/>
            <a:ext cx="1122273" cy="1032491"/>
          </a:xfrm>
          <a:prstGeom prst="rect">
            <a:avLst/>
          </a:prstGeom>
        </p:spPr>
      </p:pic>
      <p:pic>
        <p:nvPicPr>
          <p:cNvPr id="27" name="2-in-1"/>
          <p:cNvPicPr>
            <a:picLocks noChangeAspect="1"/>
          </p:cNvPicPr>
          <p:nvPr/>
        </p:nvPicPr>
        <p:blipFill rotWithShape="1">
          <a:blip r:embed="rId8" cstate="print">
            <a:extLst>
              <a:ext uri="{28A0092B-C50C-407E-A947-70E740481C1C}">
                <a14:useLocalDpi xmlns:a14="http://schemas.microsoft.com/office/drawing/2010/main" val="0"/>
              </a:ext>
            </a:extLst>
          </a:blip>
          <a:srcRect r="16795"/>
          <a:stretch/>
        </p:blipFill>
        <p:spPr>
          <a:xfrm>
            <a:off x="440861" y="5073742"/>
            <a:ext cx="2373894" cy="1431936"/>
          </a:xfrm>
          <a:prstGeom prst="rect">
            <a:avLst/>
          </a:prstGeom>
        </p:spPr>
      </p:pic>
      <p:pic>
        <p:nvPicPr>
          <p:cNvPr id="28" name="Picture 27" descr="141215_B-hero_01.png"/>
          <p:cNvPicPr>
            <a:picLocks noChangeAspect="1"/>
          </p:cNvPicPr>
          <p:nvPr/>
        </p:nvPicPr>
        <p:blipFill rotWithShape="1">
          <a:blip r:embed="rId9" cstate="print">
            <a:extLst>
              <a:ext uri="{28A0092B-C50C-407E-A947-70E740481C1C}">
                <a14:useLocalDpi xmlns:a14="http://schemas.microsoft.com/office/drawing/2010/main" val="0"/>
              </a:ext>
            </a:extLst>
          </a:blip>
          <a:srcRect l="12333" t="23140" r="7378" b="17105"/>
          <a:stretch/>
        </p:blipFill>
        <p:spPr>
          <a:xfrm>
            <a:off x="367667" y="3854843"/>
            <a:ext cx="1593273" cy="628734"/>
          </a:xfrm>
          <a:prstGeom prst="rect">
            <a:avLst/>
          </a:prstGeom>
          <a:noFill/>
          <a:ln>
            <a:noFill/>
          </a:ln>
        </p:spPr>
      </p:pic>
      <p:grpSp>
        <p:nvGrpSpPr>
          <p:cNvPr id="15" name="Group 14"/>
          <p:cNvGrpSpPr/>
          <p:nvPr/>
        </p:nvGrpSpPr>
        <p:grpSpPr>
          <a:xfrm>
            <a:off x="1876811" y="3526220"/>
            <a:ext cx="2278497" cy="1293245"/>
            <a:chOff x="1876811" y="3526220"/>
            <a:chExt cx="2278497" cy="1293245"/>
          </a:xfrm>
        </p:grpSpPr>
        <p:grpSp>
          <p:nvGrpSpPr>
            <p:cNvPr id="13" name="Group 12"/>
            <p:cNvGrpSpPr/>
            <p:nvPr/>
          </p:nvGrpSpPr>
          <p:grpSpPr>
            <a:xfrm>
              <a:off x="1876811" y="3526220"/>
              <a:ext cx="2278497" cy="1235112"/>
              <a:chOff x="1876811" y="3526220"/>
              <a:chExt cx="2278497" cy="1235112"/>
            </a:xfrm>
          </p:grpSpPr>
          <p:sp>
            <p:nvSpPr>
              <p:cNvPr id="12" name="Oval 11"/>
              <p:cNvSpPr/>
              <p:nvPr/>
            </p:nvSpPr>
            <p:spPr>
              <a:xfrm>
                <a:off x="2399856" y="3526220"/>
                <a:ext cx="1237785" cy="1235112"/>
              </a:xfrm>
              <a:prstGeom prst="ellipse">
                <a:avLst/>
              </a:prstGeom>
              <a:solidFill>
                <a:schemeClr val="bg1">
                  <a:lumMod val="85000"/>
                </a:schemeClr>
              </a:solidFill>
              <a:ln w="25400">
                <a:solidFill>
                  <a:schemeClr val="tx2">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pic>
            <p:nvPicPr>
              <p:cNvPr id="19" name="Picture 18"/>
              <p:cNvPicPr>
                <a:picLocks noChangeAspect="1"/>
              </p:cNvPicPr>
              <p:nvPr/>
            </p:nvPicPr>
            <p:blipFill rotWithShape="1">
              <a:blip r:embed="rId10" cstate="print">
                <a:extLst>
                  <a:ext uri="{28A0092B-C50C-407E-A947-70E740481C1C}">
                    <a14:useLocalDpi xmlns:a14="http://schemas.microsoft.com/office/drawing/2010/main" val="0"/>
                  </a:ext>
                </a:extLst>
              </a:blip>
              <a:srcRect b="71959"/>
              <a:stretch/>
            </p:blipFill>
            <p:spPr>
              <a:xfrm>
                <a:off x="1876811" y="3754639"/>
                <a:ext cx="2278497" cy="641050"/>
              </a:xfrm>
              <a:prstGeom prst="rect">
                <a:avLst/>
              </a:prstGeom>
            </p:spPr>
          </p:pic>
        </p:grpSp>
        <p:sp>
          <p:nvSpPr>
            <p:cNvPr id="14" name="TextBox 13"/>
            <p:cNvSpPr txBox="1"/>
            <p:nvPr/>
          </p:nvSpPr>
          <p:spPr>
            <a:xfrm>
              <a:off x="2642446" y="4348567"/>
              <a:ext cx="733855" cy="470898"/>
            </a:xfrm>
            <a:prstGeom prst="rect">
              <a:avLst/>
            </a:prstGeom>
            <a:noFill/>
          </p:spPr>
          <p:txBody>
            <a:bodyPr wrap="none" lIns="137160" tIns="109728" rIns="137160" bIns="109728" rtlCol="0">
              <a:spAutoFit/>
            </a:bodyPr>
            <a:lstStyle/>
            <a:p>
              <a:pPr>
                <a:lnSpc>
                  <a:spcPct val="90000"/>
                </a:lnSpc>
                <a:spcBef>
                  <a:spcPts val="600"/>
                </a:spcBef>
              </a:pPr>
              <a:r>
                <a:rPr lang="en-US" dirty="0" smtClean="0">
                  <a:solidFill>
                    <a:schemeClr val="tx2">
                      <a:lumMod val="95000"/>
                      <a:lumOff val="5000"/>
                    </a:schemeClr>
                  </a:solidFill>
                </a:rPr>
                <a:t>User</a:t>
              </a:r>
            </a:p>
          </p:txBody>
        </p:sp>
      </p:grpSp>
    </p:spTree>
    <p:extLst>
      <p:ext uri="{BB962C8B-B14F-4D97-AF65-F5344CB8AC3E}">
        <p14:creationId xmlns:p14="http://schemas.microsoft.com/office/powerpoint/2010/main" val="2061319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par>
                          <p:cTn id="41" fill="hold">
                            <p:stCondLst>
                              <p:cond delay="2500"/>
                            </p:stCondLst>
                            <p:childTnLst>
                              <p:par>
                                <p:cTn id="42" presetID="10" presetClass="entr" presetSubtype="0"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210301"/>
            <a:ext cx="11637012" cy="2437399"/>
          </a:xfrm>
        </p:spPr>
        <p:txBody>
          <a:bodyPr/>
          <a:lstStyle/>
          <a:p>
            <a:r>
              <a:rPr lang="en-GB" dirty="0"/>
              <a:t>Create shared mobile experiences whatever the device</a:t>
            </a:r>
            <a:br>
              <a:rPr lang="en-GB" dirty="0"/>
            </a:br>
            <a:endParaRPr lang="en-GB" dirty="0"/>
          </a:p>
        </p:txBody>
      </p:sp>
    </p:spTree>
    <p:extLst>
      <p:ext uri="{BB962C8B-B14F-4D97-AF65-F5344CB8AC3E}">
        <p14:creationId xmlns:p14="http://schemas.microsoft.com/office/powerpoint/2010/main" val="28125415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GB" dirty="0" smtClean="0"/>
              <a:t>Roaming and User Identity in Windows 10</a:t>
            </a:r>
            <a:endParaRPr lang="en-GB" dirty="0"/>
          </a:p>
        </p:txBody>
      </p:sp>
    </p:spTree>
    <p:extLst>
      <p:ext uri="{BB962C8B-B14F-4D97-AF65-F5344CB8AC3E}">
        <p14:creationId xmlns:p14="http://schemas.microsoft.com/office/powerpoint/2010/main" val="319845334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Mobility and the cloud is the new normal</a:t>
            </a:r>
            <a:r>
              <a:rPr lang="en-GB" dirty="0"/>
              <a:t/>
            </a:r>
            <a:br>
              <a:rPr lang="en-GB" dirty="0"/>
            </a:br>
            <a:endParaRPr lang="en-GB" dirty="0"/>
          </a:p>
        </p:txBody>
      </p:sp>
      <p:grpSp>
        <p:nvGrpSpPr>
          <p:cNvPr id="36" name="Group 35"/>
          <p:cNvGrpSpPr/>
          <p:nvPr/>
        </p:nvGrpSpPr>
        <p:grpSpPr>
          <a:xfrm>
            <a:off x="502050" y="1616266"/>
            <a:ext cx="3585699" cy="5157210"/>
            <a:chOff x="274638" y="1648178"/>
            <a:chExt cx="3657600" cy="5260623"/>
          </a:xfrm>
        </p:grpSpPr>
        <p:sp>
          <p:nvSpPr>
            <p:cNvPr id="37" name="Rectangle 36"/>
            <p:cNvSpPr/>
            <p:nvPr/>
          </p:nvSpPr>
          <p:spPr bwMode="auto">
            <a:xfrm>
              <a:off x="274638" y="4755974"/>
              <a:ext cx="3611880" cy="45720"/>
            </a:xfrm>
            <a:prstGeom prst="rect">
              <a:avLst/>
            </a:prstGeom>
            <a:solidFill>
              <a:srgbClr val="92D050"/>
            </a:solidFill>
            <a:ln w="9525" cap="flat" cmpd="sng" algn="ctr">
              <a:noFill/>
              <a:prstDash val="solid"/>
              <a:headEnd type="none" w="med" len="med"/>
              <a:tailEnd type="none" w="med" len="med"/>
            </a:ln>
            <a:effectLst/>
          </p:spPr>
          <p:txBody>
            <a:bodyPr lIns="179285" tIns="143428" rIns="179285" bIns="143428"/>
            <a:lstStyle/>
            <a:p>
              <a:pPr defTabSz="914314">
                <a:defRPr/>
              </a:pPr>
              <a:endParaRPr lang="en-US" sz="2353" kern="0" dirty="0">
                <a:solidFill>
                  <a:schemeClr val="bg1">
                    <a:lumMod val="50000"/>
                  </a:schemeClr>
                </a:solidFill>
                <a:latin typeface="Segoe UI Light"/>
                <a:ea typeface="Calibri" panose="020F0502020204030204" pitchFamily="34" charset="0"/>
                <a:cs typeface="Times New Roman" panose="02020603050405020304" pitchFamily="18" charset="0"/>
              </a:endParaRPr>
            </a:p>
          </p:txBody>
        </p:sp>
        <p:sp>
          <p:nvSpPr>
            <p:cNvPr id="38" name="Rectangle 37"/>
            <p:cNvSpPr/>
            <p:nvPr/>
          </p:nvSpPr>
          <p:spPr bwMode="auto">
            <a:xfrm>
              <a:off x="274638" y="4801695"/>
              <a:ext cx="3657600" cy="2107106"/>
            </a:xfrm>
            <a:prstGeom prst="rect">
              <a:avLst/>
            </a:prstGeom>
            <a:noFill/>
            <a:ln w="9525" cap="flat" cmpd="sng" algn="ctr">
              <a:noFill/>
              <a:prstDash val="solid"/>
              <a:headEnd type="none" w="med" len="med"/>
              <a:tailEnd type="none" w="med" len="med"/>
            </a:ln>
            <a:effectLst/>
          </p:spPr>
          <p:txBody>
            <a:bodyPr lIns="179285" tIns="143428" rIns="179285" bIns="143428"/>
            <a:lstStyle/>
            <a:p>
              <a:pPr defTabSz="914314">
                <a:defRPr/>
              </a:pPr>
              <a:r>
                <a:rPr lang="en-US" sz="1961" kern="0" dirty="0">
                  <a:solidFill>
                    <a:schemeClr val="bg1">
                      <a:lumMod val="50000"/>
                    </a:schemeClr>
                  </a:solidFill>
                  <a:latin typeface="Segoe UI Light"/>
                </a:rPr>
                <a:t>of employees use personal devices for work purposes.*</a:t>
              </a:r>
              <a:endParaRPr lang="en-US" sz="1961" kern="0" dirty="0">
                <a:solidFill>
                  <a:schemeClr val="bg1">
                    <a:lumMod val="50000"/>
                  </a:schemeClr>
                </a:solidFill>
                <a:latin typeface="Segoe UI Light"/>
                <a:ea typeface="Calibri" panose="020F0502020204030204" pitchFamily="34" charset="0"/>
                <a:cs typeface="Times New Roman" panose="02020603050405020304" pitchFamily="18" charset="0"/>
              </a:endParaRPr>
            </a:p>
          </p:txBody>
        </p:sp>
        <p:pic>
          <p:nvPicPr>
            <p:cNvPr id="39" name="Picture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7913" y="2093950"/>
              <a:ext cx="1830731" cy="1826644"/>
            </a:xfrm>
            <a:prstGeom prst="rect">
              <a:avLst/>
            </a:prstGeom>
          </p:spPr>
        </p:pic>
        <p:sp>
          <p:nvSpPr>
            <p:cNvPr id="40" name="Block Arc 39"/>
            <p:cNvSpPr/>
            <p:nvPr/>
          </p:nvSpPr>
          <p:spPr bwMode="auto">
            <a:xfrm>
              <a:off x="738612" y="1648178"/>
              <a:ext cx="2709332" cy="2709332"/>
            </a:xfrm>
            <a:prstGeom prst="blockArc">
              <a:avLst>
                <a:gd name="adj1" fmla="val 21403542"/>
                <a:gd name="adj2" fmla="val 21402991"/>
                <a:gd name="adj3" fmla="val 11249"/>
              </a:avLst>
            </a:prstGeom>
            <a:solidFill>
              <a:srgbClr val="404040">
                <a:lumMod val="95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bg1">
                    <a:lumMod val="50000"/>
                  </a:schemeClr>
                </a:solidFill>
                <a:latin typeface="Segoe UI"/>
              </a:endParaRPr>
            </a:p>
          </p:txBody>
        </p:sp>
      </p:grpSp>
      <p:grpSp>
        <p:nvGrpSpPr>
          <p:cNvPr id="41" name="Group 40"/>
          <p:cNvGrpSpPr/>
          <p:nvPr/>
        </p:nvGrpSpPr>
        <p:grpSpPr>
          <a:xfrm>
            <a:off x="7676196" y="1616266"/>
            <a:ext cx="3585699" cy="5157210"/>
            <a:chOff x="7592640" y="1648178"/>
            <a:chExt cx="3657600" cy="5260623"/>
          </a:xfrm>
        </p:grpSpPr>
        <p:sp>
          <p:nvSpPr>
            <p:cNvPr id="42" name="Rectangle 41"/>
            <p:cNvSpPr/>
            <p:nvPr/>
          </p:nvSpPr>
          <p:spPr bwMode="auto">
            <a:xfrm>
              <a:off x="7592640" y="4755974"/>
              <a:ext cx="3657600" cy="45720"/>
            </a:xfrm>
            <a:prstGeom prst="rect">
              <a:avLst/>
            </a:prstGeom>
            <a:solidFill>
              <a:schemeClr val="accent2"/>
            </a:solidFill>
            <a:ln w="9525" cap="flat" cmpd="sng" algn="ctr">
              <a:noFill/>
              <a:prstDash val="solid"/>
              <a:headEnd type="none" w="med" len="med"/>
              <a:tailEnd type="none" w="med" len="med"/>
            </a:ln>
            <a:effectLst/>
          </p:spPr>
          <p:txBody>
            <a:bodyPr lIns="179285" tIns="143428" rIns="179285" bIns="143428"/>
            <a:lstStyle/>
            <a:p>
              <a:pPr defTabSz="914314">
                <a:defRPr/>
              </a:pPr>
              <a:endParaRPr lang="en-US" sz="2353" kern="0" dirty="0">
                <a:solidFill>
                  <a:schemeClr val="bg1">
                    <a:lumMod val="50000"/>
                  </a:schemeClr>
                </a:solidFill>
                <a:latin typeface="Segoe UI Light"/>
                <a:ea typeface="Calibri" panose="020F0502020204030204" pitchFamily="34" charset="0"/>
                <a:cs typeface="Times New Roman" panose="02020603050405020304" pitchFamily="18" charset="0"/>
              </a:endParaRPr>
            </a:p>
          </p:txBody>
        </p:sp>
        <p:sp>
          <p:nvSpPr>
            <p:cNvPr id="43" name="Rectangle 42"/>
            <p:cNvSpPr/>
            <p:nvPr/>
          </p:nvSpPr>
          <p:spPr bwMode="auto">
            <a:xfrm>
              <a:off x="7592640" y="4801695"/>
              <a:ext cx="3611880" cy="2107106"/>
            </a:xfrm>
            <a:prstGeom prst="rect">
              <a:avLst/>
            </a:prstGeom>
            <a:noFill/>
            <a:ln w="9525" cap="flat" cmpd="sng" algn="ctr">
              <a:noFill/>
              <a:prstDash val="solid"/>
              <a:headEnd type="none" w="med" len="med"/>
              <a:tailEnd type="none" w="med" len="med"/>
            </a:ln>
            <a:effectLst/>
          </p:spPr>
          <p:txBody>
            <a:bodyPr lIns="179285" tIns="143428" rIns="179285" bIns="143428"/>
            <a:lstStyle/>
            <a:p>
              <a:pPr defTabSz="914314">
                <a:defRPr/>
              </a:pPr>
              <a:r>
                <a:rPr lang="en-US" sz="1961" kern="0" dirty="0">
                  <a:solidFill>
                    <a:schemeClr val="bg1">
                      <a:lumMod val="50000"/>
                    </a:schemeClr>
                  </a:solidFill>
                  <a:latin typeface="Segoe UI Light"/>
                </a:rPr>
                <a:t>of employees that typically work on employer premises, also frequently work away from their desks.***</a:t>
              </a:r>
            </a:p>
            <a:p>
              <a:pPr defTabSz="914314">
                <a:defRPr/>
              </a:pPr>
              <a:endParaRPr lang="en-US" sz="1961" kern="0" dirty="0">
                <a:solidFill>
                  <a:schemeClr val="bg1">
                    <a:lumMod val="50000"/>
                  </a:schemeClr>
                </a:solidFill>
                <a:latin typeface="Segoe UI Light"/>
                <a:ea typeface="Calibri" panose="020F0502020204030204" pitchFamily="34" charset="0"/>
                <a:cs typeface="Times New Roman" panose="02020603050405020304" pitchFamily="18" charset="0"/>
              </a:endParaRPr>
            </a:p>
          </p:txBody>
        </p:sp>
        <p:pic>
          <p:nvPicPr>
            <p:cNvPr id="44" name="Picture 43"/>
            <p:cNvPicPr>
              <a:picLocks noChangeAspect="1"/>
            </p:cNvPicPr>
            <p:nvPr/>
          </p:nvPicPr>
          <p:blipFill>
            <a:blip r:embed="rId3"/>
            <a:stretch>
              <a:fillRect/>
            </a:stretch>
          </p:blipFill>
          <p:spPr>
            <a:xfrm>
              <a:off x="8480758" y="2088444"/>
              <a:ext cx="1828800" cy="1828800"/>
            </a:xfrm>
            <a:prstGeom prst="rect">
              <a:avLst/>
            </a:prstGeom>
          </p:spPr>
        </p:pic>
        <p:sp>
          <p:nvSpPr>
            <p:cNvPr id="45" name="Block Arc 44"/>
            <p:cNvSpPr/>
            <p:nvPr/>
          </p:nvSpPr>
          <p:spPr bwMode="auto">
            <a:xfrm>
              <a:off x="8040492" y="1648178"/>
              <a:ext cx="2709332" cy="2709332"/>
            </a:xfrm>
            <a:prstGeom prst="blockArc">
              <a:avLst>
                <a:gd name="adj1" fmla="val 21403542"/>
                <a:gd name="adj2" fmla="val 21402991"/>
                <a:gd name="adj3" fmla="val 11249"/>
              </a:avLst>
            </a:prstGeom>
            <a:solidFill>
              <a:srgbClr val="404040">
                <a:lumMod val="95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bg1">
                    <a:lumMod val="50000"/>
                  </a:schemeClr>
                </a:solidFill>
                <a:latin typeface="Segoe UI"/>
              </a:endParaRPr>
            </a:p>
          </p:txBody>
        </p:sp>
      </p:grpSp>
      <p:grpSp>
        <p:nvGrpSpPr>
          <p:cNvPr id="46" name="Group 45"/>
          <p:cNvGrpSpPr/>
          <p:nvPr/>
        </p:nvGrpSpPr>
        <p:grpSpPr>
          <a:xfrm>
            <a:off x="4093758" y="1616266"/>
            <a:ext cx="3585699" cy="5157210"/>
            <a:chOff x="3938367" y="1648178"/>
            <a:chExt cx="3657600" cy="5260623"/>
          </a:xfrm>
        </p:grpSpPr>
        <p:sp>
          <p:nvSpPr>
            <p:cNvPr id="47" name="Rectangle 46"/>
            <p:cNvSpPr/>
            <p:nvPr/>
          </p:nvSpPr>
          <p:spPr bwMode="auto">
            <a:xfrm>
              <a:off x="3938367" y="4755974"/>
              <a:ext cx="3611880" cy="45720"/>
            </a:xfrm>
            <a:prstGeom prst="rect">
              <a:avLst/>
            </a:prstGeom>
            <a:solidFill>
              <a:schemeClr val="accent5"/>
            </a:solidFill>
            <a:ln w="9525" cap="flat" cmpd="sng" algn="ctr">
              <a:noFill/>
              <a:prstDash val="solid"/>
              <a:headEnd type="none" w="med" len="med"/>
              <a:tailEnd type="none" w="med" len="med"/>
            </a:ln>
            <a:effectLst/>
          </p:spPr>
          <p:txBody>
            <a:bodyPr lIns="179285" tIns="143428" rIns="179285" bIns="143428"/>
            <a:lstStyle/>
            <a:p>
              <a:pPr defTabSz="914314">
                <a:defRPr/>
              </a:pPr>
              <a:endParaRPr lang="en-US" sz="2353" kern="0" dirty="0">
                <a:solidFill>
                  <a:schemeClr val="bg1">
                    <a:lumMod val="50000"/>
                  </a:schemeClr>
                </a:solidFill>
                <a:latin typeface="Segoe UI Light"/>
              </a:endParaRPr>
            </a:p>
          </p:txBody>
        </p:sp>
        <p:sp>
          <p:nvSpPr>
            <p:cNvPr id="48" name="Rectangle 47"/>
            <p:cNvSpPr/>
            <p:nvPr/>
          </p:nvSpPr>
          <p:spPr bwMode="auto">
            <a:xfrm>
              <a:off x="3938367" y="4801695"/>
              <a:ext cx="3657600" cy="2107106"/>
            </a:xfrm>
            <a:prstGeom prst="rect">
              <a:avLst/>
            </a:prstGeom>
            <a:noFill/>
            <a:ln w="9525" cap="flat" cmpd="sng" algn="ctr">
              <a:noFill/>
              <a:prstDash val="solid"/>
              <a:headEnd type="none" w="med" len="med"/>
              <a:tailEnd type="none" w="med" len="med"/>
            </a:ln>
            <a:effectLst/>
          </p:spPr>
          <p:txBody>
            <a:bodyPr lIns="179285" tIns="143428" rIns="179285" bIns="143428"/>
            <a:lstStyle/>
            <a:p>
              <a:pPr defTabSz="914314">
                <a:defRPr/>
              </a:pPr>
              <a:r>
                <a:rPr lang="en-US" sz="1961" kern="0" dirty="0">
                  <a:solidFill>
                    <a:schemeClr val="bg1">
                      <a:lumMod val="50000"/>
                    </a:schemeClr>
                  </a:solidFill>
                  <a:latin typeface="Segoe UI Light"/>
                </a:rPr>
                <a:t>of all software will be available on a SaaS delivery by 2020.**</a:t>
              </a:r>
            </a:p>
          </p:txBody>
        </p:sp>
        <p:pic>
          <p:nvPicPr>
            <p:cNvPr id="49" name="Picture 48"/>
            <p:cNvPicPr>
              <a:picLocks noChangeAspect="1"/>
            </p:cNvPicPr>
            <p:nvPr/>
          </p:nvPicPr>
          <p:blipFill>
            <a:blip r:embed="rId4"/>
            <a:stretch>
              <a:fillRect/>
            </a:stretch>
          </p:blipFill>
          <p:spPr>
            <a:xfrm>
              <a:off x="4852767" y="2092872"/>
              <a:ext cx="1828800" cy="1828800"/>
            </a:xfrm>
            <a:prstGeom prst="rect">
              <a:avLst/>
            </a:prstGeom>
          </p:spPr>
        </p:pic>
        <p:sp>
          <p:nvSpPr>
            <p:cNvPr id="50" name="Block Arc 49"/>
            <p:cNvSpPr/>
            <p:nvPr/>
          </p:nvSpPr>
          <p:spPr bwMode="auto">
            <a:xfrm>
              <a:off x="4402816" y="1648178"/>
              <a:ext cx="2709332" cy="2709332"/>
            </a:xfrm>
            <a:prstGeom prst="blockArc">
              <a:avLst>
                <a:gd name="adj1" fmla="val 21403542"/>
                <a:gd name="adj2" fmla="val 21402991"/>
                <a:gd name="adj3" fmla="val 11249"/>
              </a:avLst>
            </a:prstGeom>
            <a:solidFill>
              <a:srgbClr val="404040">
                <a:lumMod val="95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solidFill>
                  <a:schemeClr val="bg1">
                    <a:lumMod val="50000"/>
                  </a:schemeClr>
                </a:solidFill>
                <a:latin typeface="Segoe UI"/>
              </a:endParaRPr>
            </a:p>
          </p:txBody>
        </p:sp>
      </p:grpSp>
      <p:grpSp>
        <p:nvGrpSpPr>
          <p:cNvPr id="52" name="Group 51"/>
          <p:cNvGrpSpPr/>
          <p:nvPr/>
        </p:nvGrpSpPr>
        <p:grpSpPr>
          <a:xfrm>
            <a:off x="4539077" y="1616264"/>
            <a:ext cx="2666072" cy="2658416"/>
            <a:chOff x="4402816" y="1643078"/>
            <a:chExt cx="2719532" cy="2711723"/>
          </a:xfrm>
        </p:grpSpPr>
        <p:sp>
          <p:nvSpPr>
            <p:cNvPr id="53" name="Block Arc 52"/>
            <p:cNvSpPr/>
            <p:nvPr/>
          </p:nvSpPr>
          <p:spPr bwMode="auto">
            <a:xfrm rot="16200000">
              <a:off x="4413016" y="1643078"/>
              <a:ext cx="2709332" cy="2709332"/>
            </a:xfrm>
            <a:prstGeom prst="blockArc">
              <a:avLst>
                <a:gd name="adj1" fmla="val 21582082"/>
                <a:gd name="adj2" fmla="val 5366663"/>
                <a:gd name="adj3" fmla="val 11105"/>
              </a:avLst>
            </a:prstGeom>
            <a:solidFill>
              <a:schemeClr val="accent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54" name="Rectangle 53"/>
            <p:cNvSpPr/>
            <p:nvPr/>
          </p:nvSpPr>
          <p:spPr bwMode="auto">
            <a:xfrm>
              <a:off x="4402816" y="1648177"/>
              <a:ext cx="2703036" cy="2706624"/>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grpSp>
        <p:nvGrpSpPr>
          <p:cNvPr id="55" name="Group 54"/>
          <p:cNvGrpSpPr/>
          <p:nvPr/>
        </p:nvGrpSpPr>
        <p:grpSpPr>
          <a:xfrm>
            <a:off x="8115244" y="1616265"/>
            <a:ext cx="2656072" cy="2656072"/>
            <a:chOff x="8040492" y="1648178"/>
            <a:chExt cx="2709332" cy="2709332"/>
          </a:xfrm>
        </p:grpSpPr>
        <p:sp>
          <p:nvSpPr>
            <p:cNvPr id="56" name="Block Arc 55"/>
            <p:cNvSpPr/>
            <p:nvPr/>
          </p:nvSpPr>
          <p:spPr bwMode="auto">
            <a:xfrm rot="16200000">
              <a:off x="8040492" y="1648178"/>
              <a:ext cx="2709332" cy="2709332"/>
            </a:xfrm>
            <a:prstGeom prst="blockArc">
              <a:avLst>
                <a:gd name="adj1" fmla="val 21597032"/>
                <a:gd name="adj2" fmla="val 7500569"/>
                <a:gd name="adj3" fmla="val 11217"/>
              </a:avLst>
            </a:prstGeom>
            <a:solidFill>
              <a:schemeClr val="accent2"/>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57" name="Rectangle 56"/>
            <p:cNvSpPr/>
            <p:nvPr/>
          </p:nvSpPr>
          <p:spPr bwMode="auto">
            <a:xfrm>
              <a:off x="8040492" y="1650886"/>
              <a:ext cx="2706624" cy="2706624"/>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cxnSp>
        <p:nvCxnSpPr>
          <p:cNvPr id="58" name="Straight Connector 57"/>
          <p:cNvCxnSpPr/>
          <p:nvPr/>
        </p:nvCxnSpPr>
        <p:spPr>
          <a:xfrm flipV="1">
            <a:off x="3221997" y="2176185"/>
            <a:ext cx="709670" cy="336159"/>
          </a:xfrm>
          <a:prstGeom prst="line">
            <a:avLst/>
          </a:prstGeom>
          <a:noFill/>
          <a:ln w="25400" cap="flat" cmpd="sng" algn="ctr">
            <a:solidFill>
              <a:srgbClr val="92D050"/>
            </a:solidFill>
            <a:prstDash val="solid"/>
            <a:headEnd type="none"/>
            <a:tailEnd type="none"/>
          </a:ln>
          <a:effectLst/>
        </p:spPr>
      </p:cxnSp>
      <p:sp>
        <p:nvSpPr>
          <p:cNvPr id="59" name="TextBox 58"/>
          <p:cNvSpPr txBox="1"/>
          <p:nvPr/>
        </p:nvSpPr>
        <p:spPr>
          <a:xfrm>
            <a:off x="3366922" y="1524421"/>
            <a:ext cx="1092816" cy="724143"/>
          </a:xfrm>
          <a:prstGeom prst="rect">
            <a:avLst/>
          </a:prstGeom>
          <a:noFill/>
        </p:spPr>
        <p:txBody>
          <a:bodyPr wrap="none" lIns="179285" tIns="143428" rIns="179285" bIns="143428" rtlCol="0">
            <a:spAutoFit/>
          </a:bodyPr>
          <a:lstStyle/>
          <a:p>
            <a:pPr algn="ctr">
              <a:lnSpc>
                <a:spcPct val="90000"/>
              </a:lnSpc>
            </a:pPr>
            <a:r>
              <a:rPr lang="en-US" sz="3137" dirty="0">
                <a:solidFill>
                  <a:srgbClr val="92D050"/>
                </a:solidFill>
                <a:latin typeface="Segoe UI Light"/>
              </a:rPr>
              <a:t>66%</a:t>
            </a:r>
          </a:p>
        </p:txBody>
      </p:sp>
      <p:cxnSp>
        <p:nvCxnSpPr>
          <p:cNvPr id="60" name="Straight Connector 59"/>
          <p:cNvCxnSpPr/>
          <p:nvPr/>
        </p:nvCxnSpPr>
        <p:spPr>
          <a:xfrm flipV="1">
            <a:off x="6832879" y="2176184"/>
            <a:ext cx="690171" cy="329358"/>
          </a:xfrm>
          <a:prstGeom prst="line">
            <a:avLst/>
          </a:prstGeom>
          <a:noFill/>
          <a:ln w="25400" cap="flat" cmpd="sng" algn="ctr">
            <a:solidFill>
              <a:schemeClr val="accent5"/>
            </a:solidFill>
            <a:prstDash val="solid"/>
            <a:headEnd type="none"/>
            <a:tailEnd type="none"/>
          </a:ln>
          <a:effectLst/>
        </p:spPr>
      </p:cxnSp>
      <p:sp>
        <p:nvSpPr>
          <p:cNvPr id="61" name="TextBox 60"/>
          <p:cNvSpPr txBox="1"/>
          <p:nvPr/>
        </p:nvSpPr>
        <p:spPr>
          <a:xfrm>
            <a:off x="6954390" y="1524421"/>
            <a:ext cx="1092030" cy="732189"/>
          </a:xfrm>
          <a:prstGeom prst="rect">
            <a:avLst/>
          </a:prstGeom>
          <a:noFill/>
        </p:spPr>
        <p:txBody>
          <a:bodyPr wrap="none" lIns="179285" tIns="143428" rIns="179285" bIns="143428" rtlCol="0">
            <a:spAutoFit/>
          </a:bodyPr>
          <a:lstStyle/>
          <a:p>
            <a:pPr algn="ctr">
              <a:lnSpc>
                <a:spcPct val="90000"/>
              </a:lnSpc>
            </a:pPr>
            <a:r>
              <a:rPr lang="en-US" sz="3137" dirty="0">
                <a:solidFill>
                  <a:schemeClr val="accent5"/>
                </a:solidFill>
                <a:latin typeface="Segoe UI Light"/>
              </a:rPr>
              <a:t>25%</a:t>
            </a:r>
          </a:p>
        </p:txBody>
      </p:sp>
      <p:cxnSp>
        <p:nvCxnSpPr>
          <p:cNvPr id="62" name="Straight Connector 61"/>
          <p:cNvCxnSpPr/>
          <p:nvPr/>
        </p:nvCxnSpPr>
        <p:spPr>
          <a:xfrm flipV="1">
            <a:off x="10379390" y="2176185"/>
            <a:ext cx="709670" cy="336159"/>
          </a:xfrm>
          <a:prstGeom prst="line">
            <a:avLst/>
          </a:prstGeom>
          <a:noFill/>
          <a:ln w="25400" cap="flat" cmpd="sng" algn="ctr">
            <a:solidFill>
              <a:schemeClr val="accent2"/>
            </a:solidFill>
            <a:prstDash val="solid"/>
            <a:headEnd type="none"/>
            <a:tailEnd type="none"/>
          </a:ln>
          <a:effectLst/>
        </p:spPr>
      </p:cxnSp>
      <p:sp>
        <p:nvSpPr>
          <p:cNvPr id="63" name="TextBox 62"/>
          <p:cNvSpPr txBox="1"/>
          <p:nvPr/>
        </p:nvSpPr>
        <p:spPr>
          <a:xfrm>
            <a:off x="10531138" y="1524421"/>
            <a:ext cx="1092816" cy="724143"/>
          </a:xfrm>
          <a:prstGeom prst="rect">
            <a:avLst/>
          </a:prstGeom>
          <a:noFill/>
        </p:spPr>
        <p:txBody>
          <a:bodyPr wrap="none" lIns="179285" tIns="143428" rIns="179285" bIns="143428" rtlCol="0">
            <a:spAutoFit/>
          </a:bodyPr>
          <a:lstStyle/>
          <a:p>
            <a:pPr algn="ctr">
              <a:lnSpc>
                <a:spcPct val="90000"/>
              </a:lnSpc>
            </a:pPr>
            <a:r>
              <a:rPr lang="en-US" sz="3137" dirty="0">
                <a:solidFill>
                  <a:schemeClr val="accent2"/>
                </a:solidFill>
                <a:latin typeface="Segoe UI Light"/>
              </a:rPr>
              <a:t>33%</a:t>
            </a:r>
          </a:p>
        </p:txBody>
      </p:sp>
      <p:grpSp>
        <p:nvGrpSpPr>
          <p:cNvPr id="64" name="Group 63"/>
          <p:cNvGrpSpPr/>
          <p:nvPr/>
        </p:nvGrpSpPr>
        <p:grpSpPr>
          <a:xfrm>
            <a:off x="956903" y="1616263"/>
            <a:ext cx="2656073" cy="2656074"/>
            <a:chOff x="738611" y="1648176"/>
            <a:chExt cx="2709333" cy="2709334"/>
          </a:xfrm>
        </p:grpSpPr>
        <p:sp>
          <p:nvSpPr>
            <p:cNvPr id="65" name="Block Arc 64"/>
            <p:cNvSpPr/>
            <p:nvPr/>
          </p:nvSpPr>
          <p:spPr bwMode="auto">
            <a:xfrm rot="16200000">
              <a:off x="738612" y="1648178"/>
              <a:ext cx="2709332" cy="2709332"/>
            </a:xfrm>
            <a:prstGeom prst="blockArc">
              <a:avLst>
                <a:gd name="adj1" fmla="val 21597032"/>
                <a:gd name="adj2" fmla="val 14248527"/>
                <a:gd name="adj3" fmla="val 11232"/>
              </a:avLst>
            </a:prstGeom>
            <a:solidFill>
              <a:srgbClr val="92D050"/>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66" name="Rectangle 65"/>
            <p:cNvSpPr/>
            <p:nvPr/>
          </p:nvSpPr>
          <p:spPr bwMode="auto">
            <a:xfrm>
              <a:off x="738611" y="1648176"/>
              <a:ext cx="2706624" cy="2706625"/>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67" name="TextBox 66"/>
          <p:cNvSpPr txBox="1"/>
          <p:nvPr/>
        </p:nvSpPr>
        <p:spPr>
          <a:xfrm>
            <a:off x="269240" y="5944201"/>
            <a:ext cx="7364830" cy="696988"/>
          </a:xfrm>
          <a:prstGeom prst="rect">
            <a:avLst/>
          </a:prstGeom>
          <a:noFill/>
        </p:spPr>
        <p:txBody>
          <a:bodyPr lIns="179285" tIns="143428" rIns="179285" bIns="143428">
            <a:spAutoFit/>
          </a:bodyPr>
          <a:lstStyle/>
          <a:p>
            <a:pPr defTabSz="914314">
              <a:lnSpc>
                <a:spcPct val="90000"/>
              </a:lnSpc>
              <a:defRPr/>
            </a:pPr>
            <a:r>
              <a:rPr lang="en-US" sz="980" b="1" dirty="0">
                <a:solidFill>
                  <a:schemeClr val="bg1">
                    <a:lumMod val="50000"/>
                  </a:schemeClr>
                </a:solidFill>
                <a:cs typeface="Segoe UI"/>
              </a:rPr>
              <a:t>*CEB </a:t>
            </a:r>
            <a:r>
              <a:rPr lang="en-US" sz="980" dirty="0">
                <a:solidFill>
                  <a:schemeClr val="bg1">
                    <a:lumMod val="50000"/>
                  </a:schemeClr>
                </a:solidFill>
                <a:cs typeface="Segoe UI"/>
              </a:rPr>
              <a:t>The Future of Corporate ITL: 203-2017. 2013.</a:t>
            </a:r>
          </a:p>
          <a:p>
            <a:pPr defTabSz="914314">
              <a:lnSpc>
                <a:spcPct val="90000"/>
              </a:lnSpc>
              <a:defRPr/>
            </a:pPr>
            <a:r>
              <a:rPr lang="en-US" sz="980" b="1" dirty="0">
                <a:solidFill>
                  <a:schemeClr val="bg1">
                    <a:lumMod val="50000"/>
                  </a:schemeClr>
                </a:solidFill>
                <a:cs typeface="Segoe UI"/>
              </a:rPr>
              <a:t>**Forrester </a:t>
            </a:r>
            <a:r>
              <a:rPr lang="en-US" sz="980" dirty="0">
                <a:solidFill>
                  <a:schemeClr val="bg1">
                    <a:lumMod val="50000"/>
                  </a:schemeClr>
                </a:solidFill>
                <a:cs typeface="Segoe UI"/>
              </a:rPr>
              <a:t>Application Adoption Trends: The Rise Of SaaS</a:t>
            </a:r>
          </a:p>
          <a:p>
            <a:pPr defTabSz="914314">
              <a:lnSpc>
                <a:spcPct val="90000"/>
              </a:lnSpc>
              <a:defRPr/>
            </a:pPr>
            <a:r>
              <a:rPr lang="en-US" sz="980" b="1" dirty="0">
                <a:solidFill>
                  <a:schemeClr val="bg1">
                    <a:lumMod val="50000"/>
                  </a:schemeClr>
                </a:solidFill>
                <a:cs typeface="Segoe UI"/>
              </a:rPr>
              <a:t>***CEB </a:t>
            </a:r>
            <a:r>
              <a:rPr lang="en-US" sz="980" dirty="0">
                <a:solidFill>
                  <a:schemeClr val="bg1">
                    <a:lumMod val="50000"/>
                  </a:schemeClr>
                </a:solidFill>
                <a:cs typeface="Segoe UI"/>
              </a:rPr>
              <a:t>IT Impact Report: Five Key Findings on Driving Employee Productivity Q1 2014.</a:t>
            </a:r>
          </a:p>
        </p:txBody>
      </p:sp>
      <p:sp>
        <p:nvSpPr>
          <p:cNvPr id="4" name="Text Placeholder 3"/>
          <p:cNvSpPr>
            <a:spLocks noGrp="1"/>
          </p:cNvSpPr>
          <p:nvPr>
            <p:ph type="body" sz="quarter" idx="10"/>
          </p:nvPr>
        </p:nvSpPr>
        <p:spPr/>
        <p:txBody>
          <a:bodyPr/>
          <a:lstStyle/>
          <a:p>
            <a:r>
              <a:rPr lang="en-GB" dirty="0" smtClean="0"/>
              <a:t> </a:t>
            </a:r>
            <a:endParaRPr lang="en-GB" dirty="0"/>
          </a:p>
        </p:txBody>
      </p:sp>
    </p:spTree>
    <p:extLst>
      <p:ext uri="{BB962C8B-B14F-4D97-AF65-F5344CB8AC3E}">
        <p14:creationId xmlns:p14="http://schemas.microsoft.com/office/powerpoint/2010/main" val="3408927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1+#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21" presetClass="entr" presetSubtype="1" fill="hold" nodeType="withEffect">
                                  <p:stCondLst>
                                    <p:cond delay="1000"/>
                                  </p:stCondLst>
                                  <p:childTnLst>
                                    <p:set>
                                      <p:cBhvr>
                                        <p:cTn id="10" dur="1" fill="hold">
                                          <p:stCondLst>
                                            <p:cond delay="0"/>
                                          </p:stCondLst>
                                        </p:cTn>
                                        <p:tgtEl>
                                          <p:spTgt spid="64"/>
                                        </p:tgtEl>
                                        <p:attrNameLst>
                                          <p:attrName>style.visibility</p:attrName>
                                        </p:attrNameLst>
                                      </p:cBhvr>
                                      <p:to>
                                        <p:strVal val="visible"/>
                                      </p:to>
                                    </p:set>
                                    <p:animEffect transition="in" filter="wheel(1)">
                                      <p:cBhvr>
                                        <p:cTn id="11" dur="1500"/>
                                        <p:tgtEl>
                                          <p:spTgt spid="64"/>
                                        </p:tgtEl>
                                      </p:cBhvr>
                                    </p:animEffect>
                                  </p:childTnLst>
                                </p:cTn>
                              </p:par>
                              <p:par>
                                <p:cTn id="12" presetID="10" presetClass="entr" presetSubtype="0" fill="hold" nodeType="withEffect">
                                  <p:stCondLst>
                                    <p:cond delay="225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10" presetClass="entr" presetSubtype="0" fill="hold" grpId="0" nodeType="withEffect">
                                  <p:stCondLst>
                                    <p:cond delay="225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par>
                                <p:cTn id="18" presetID="2" presetClass="entr" presetSubtype="2" decel="100000" fill="hold" nodeType="withEffect">
                                  <p:stCondLst>
                                    <p:cond delay="500"/>
                                  </p:stCondLst>
                                  <p:childTnLst>
                                    <p:set>
                                      <p:cBhvr>
                                        <p:cTn id="19" dur="1" fill="hold">
                                          <p:stCondLst>
                                            <p:cond delay="0"/>
                                          </p:stCondLst>
                                        </p:cTn>
                                        <p:tgtEl>
                                          <p:spTgt spid="46"/>
                                        </p:tgtEl>
                                        <p:attrNameLst>
                                          <p:attrName>style.visibility</p:attrName>
                                        </p:attrNameLst>
                                      </p:cBhvr>
                                      <p:to>
                                        <p:strVal val="visible"/>
                                      </p:to>
                                    </p:set>
                                    <p:anim calcmode="lin" valueType="num">
                                      <p:cBhvr additive="base">
                                        <p:cTn id="20" dur="1000" fill="hold"/>
                                        <p:tgtEl>
                                          <p:spTgt spid="46"/>
                                        </p:tgtEl>
                                        <p:attrNameLst>
                                          <p:attrName>ppt_x</p:attrName>
                                        </p:attrNameLst>
                                      </p:cBhvr>
                                      <p:tavLst>
                                        <p:tav tm="0">
                                          <p:val>
                                            <p:strVal val="1+#ppt_w/2"/>
                                          </p:val>
                                        </p:tav>
                                        <p:tav tm="100000">
                                          <p:val>
                                            <p:strVal val="#ppt_x"/>
                                          </p:val>
                                        </p:tav>
                                      </p:tavLst>
                                    </p:anim>
                                    <p:anim calcmode="lin" valueType="num">
                                      <p:cBhvr additive="base">
                                        <p:cTn id="21" dur="1000" fill="hold"/>
                                        <p:tgtEl>
                                          <p:spTgt spid="46"/>
                                        </p:tgtEl>
                                        <p:attrNameLst>
                                          <p:attrName>ppt_y</p:attrName>
                                        </p:attrNameLst>
                                      </p:cBhvr>
                                      <p:tavLst>
                                        <p:tav tm="0">
                                          <p:val>
                                            <p:strVal val="#ppt_y"/>
                                          </p:val>
                                        </p:tav>
                                        <p:tav tm="100000">
                                          <p:val>
                                            <p:strVal val="#ppt_y"/>
                                          </p:val>
                                        </p:tav>
                                      </p:tavLst>
                                    </p:anim>
                                  </p:childTnLst>
                                </p:cTn>
                              </p:par>
                              <p:par>
                                <p:cTn id="22" presetID="21" presetClass="entr" presetSubtype="1" fill="hold" nodeType="withEffect">
                                  <p:stCondLst>
                                    <p:cond delay="1500"/>
                                  </p:stCondLst>
                                  <p:childTnLst>
                                    <p:set>
                                      <p:cBhvr>
                                        <p:cTn id="23" dur="1" fill="hold">
                                          <p:stCondLst>
                                            <p:cond delay="0"/>
                                          </p:stCondLst>
                                        </p:cTn>
                                        <p:tgtEl>
                                          <p:spTgt spid="52"/>
                                        </p:tgtEl>
                                        <p:attrNameLst>
                                          <p:attrName>style.visibility</p:attrName>
                                        </p:attrNameLst>
                                      </p:cBhvr>
                                      <p:to>
                                        <p:strVal val="visible"/>
                                      </p:to>
                                    </p:set>
                                    <p:animEffect transition="in" filter="wheel(1)">
                                      <p:cBhvr>
                                        <p:cTn id="24" dur="1500"/>
                                        <p:tgtEl>
                                          <p:spTgt spid="52"/>
                                        </p:tgtEl>
                                      </p:cBhvr>
                                    </p:animEffect>
                                  </p:childTnLst>
                                </p:cTn>
                              </p:par>
                              <p:par>
                                <p:cTn id="25" presetID="10" presetClass="entr" presetSubtype="0" fill="hold" nodeType="withEffect">
                                  <p:stCondLst>
                                    <p:cond delay="275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grpId="0" nodeType="withEffect">
                                  <p:stCondLst>
                                    <p:cond delay="275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par>
                                <p:cTn id="31" presetID="2" presetClass="entr" presetSubtype="2" decel="100000" fill="hold" nodeType="withEffect">
                                  <p:stCondLst>
                                    <p:cond delay="100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1000" fill="hold"/>
                                        <p:tgtEl>
                                          <p:spTgt spid="41"/>
                                        </p:tgtEl>
                                        <p:attrNameLst>
                                          <p:attrName>ppt_x</p:attrName>
                                        </p:attrNameLst>
                                      </p:cBhvr>
                                      <p:tavLst>
                                        <p:tav tm="0">
                                          <p:val>
                                            <p:strVal val="1+#ppt_w/2"/>
                                          </p:val>
                                        </p:tav>
                                        <p:tav tm="100000">
                                          <p:val>
                                            <p:strVal val="#ppt_x"/>
                                          </p:val>
                                        </p:tav>
                                      </p:tavLst>
                                    </p:anim>
                                    <p:anim calcmode="lin" valueType="num">
                                      <p:cBhvr additive="base">
                                        <p:cTn id="34" dur="1000" fill="hold"/>
                                        <p:tgtEl>
                                          <p:spTgt spid="41"/>
                                        </p:tgtEl>
                                        <p:attrNameLst>
                                          <p:attrName>ppt_y</p:attrName>
                                        </p:attrNameLst>
                                      </p:cBhvr>
                                      <p:tavLst>
                                        <p:tav tm="0">
                                          <p:val>
                                            <p:strVal val="#ppt_y"/>
                                          </p:val>
                                        </p:tav>
                                        <p:tav tm="100000">
                                          <p:val>
                                            <p:strVal val="#ppt_y"/>
                                          </p:val>
                                        </p:tav>
                                      </p:tavLst>
                                    </p:anim>
                                  </p:childTnLst>
                                </p:cTn>
                              </p:par>
                              <p:par>
                                <p:cTn id="35" presetID="21" presetClass="entr" presetSubtype="1" fill="hold" nodeType="withEffect">
                                  <p:stCondLst>
                                    <p:cond delay="2000"/>
                                  </p:stCondLst>
                                  <p:childTnLst>
                                    <p:set>
                                      <p:cBhvr>
                                        <p:cTn id="36" dur="1" fill="hold">
                                          <p:stCondLst>
                                            <p:cond delay="0"/>
                                          </p:stCondLst>
                                        </p:cTn>
                                        <p:tgtEl>
                                          <p:spTgt spid="55"/>
                                        </p:tgtEl>
                                        <p:attrNameLst>
                                          <p:attrName>style.visibility</p:attrName>
                                        </p:attrNameLst>
                                      </p:cBhvr>
                                      <p:to>
                                        <p:strVal val="visible"/>
                                      </p:to>
                                    </p:set>
                                    <p:animEffect transition="in" filter="wheel(1)">
                                      <p:cBhvr>
                                        <p:cTn id="37" dur="1500"/>
                                        <p:tgtEl>
                                          <p:spTgt spid="55"/>
                                        </p:tgtEl>
                                      </p:cBhvr>
                                    </p:animEffect>
                                  </p:childTnLst>
                                </p:cTn>
                              </p:par>
                              <p:par>
                                <p:cTn id="38" presetID="10" presetClass="entr" presetSubtype="0" fill="hold" grpId="0" nodeType="withEffect">
                                  <p:stCondLst>
                                    <p:cond delay="325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par>
                                <p:cTn id="41" presetID="10" presetClass="entr" presetSubtype="0" fill="hold" nodeType="withEffect">
                                  <p:stCondLst>
                                    <p:cond delay="325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P spid="6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First.. A bit about User Identity…</a:t>
            </a:r>
            <a:endParaRPr lang="en-GB" dirty="0"/>
          </a:p>
        </p:txBody>
      </p:sp>
      <p:sp>
        <p:nvSpPr>
          <p:cNvPr id="3" name="Text Placeholder 2"/>
          <p:cNvSpPr>
            <a:spLocks noGrp="1"/>
          </p:cNvSpPr>
          <p:nvPr>
            <p:ph type="body" sz="quarter" idx="10"/>
          </p:nvPr>
        </p:nvSpPr>
        <p:spPr/>
        <p:txBody>
          <a:bodyPr/>
          <a:lstStyle/>
          <a:p>
            <a:r>
              <a:rPr lang="en-GB" dirty="0" smtClean="0"/>
              <a:t>In 8.1, each user had to have a Microsoft Account (MSA) to install modern apps from the Windows Store</a:t>
            </a:r>
          </a:p>
          <a:p>
            <a:r>
              <a:rPr lang="en-GB" dirty="0" smtClean="0"/>
              <a:t>Requirement for personal MSA did not sit well with </a:t>
            </a:r>
            <a:r>
              <a:rPr lang="en-GB" dirty="0"/>
              <a:t>e</a:t>
            </a:r>
            <a:r>
              <a:rPr lang="en-GB" dirty="0" smtClean="0"/>
              <a:t>nterprises</a:t>
            </a:r>
            <a:endParaRPr lang="en-GB" dirty="0"/>
          </a:p>
        </p:txBody>
      </p:sp>
    </p:spTree>
    <p:extLst>
      <p:ext uri="{BB962C8B-B14F-4D97-AF65-F5344CB8AC3E}">
        <p14:creationId xmlns:p14="http://schemas.microsoft.com/office/powerpoint/2010/main" val="13905220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 Windows 10 Setup…</a:t>
            </a:r>
            <a:endParaRPr lang="en-GB" dirty="0"/>
          </a:p>
        </p:txBody>
      </p:sp>
      <p:sp>
        <p:nvSpPr>
          <p:cNvPr id="3" name="Text Placeholder 2"/>
          <p:cNvSpPr>
            <a:spLocks noGrp="1"/>
          </p:cNvSpPr>
          <p:nvPr>
            <p:ph type="body" sz="quarter" idx="10"/>
          </p:nvPr>
        </p:nvSpPr>
        <p:spPr/>
        <p:txBody>
          <a:bodyPr/>
          <a:lstStyle/>
          <a:p>
            <a:r>
              <a:rPr lang="en-GB" dirty="0" smtClean="0"/>
              <a:t>You have an important choice:</a:t>
            </a:r>
            <a:endParaRPr lang="en-GB" dirty="0"/>
          </a:p>
        </p:txBody>
      </p:sp>
      <p:pic>
        <p:nvPicPr>
          <p:cNvPr id="4" name="Picture 3"/>
          <p:cNvPicPr>
            <a:picLocks noChangeAspect="1"/>
          </p:cNvPicPr>
          <p:nvPr/>
        </p:nvPicPr>
        <p:blipFill>
          <a:blip r:embed="rId2"/>
          <a:stretch>
            <a:fillRect/>
          </a:stretch>
        </p:blipFill>
        <p:spPr>
          <a:xfrm>
            <a:off x="1089329" y="2004774"/>
            <a:ext cx="4415923" cy="33119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3"/>
          <a:stretch>
            <a:fillRect/>
          </a:stretch>
        </p:blipFill>
        <p:spPr>
          <a:xfrm>
            <a:off x="6224586" y="2762055"/>
            <a:ext cx="5040197" cy="37801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70484461"/>
      </p:ext>
    </p:extLst>
  </p:cSld>
  <p:clrMapOvr>
    <a:masterClrMapping/>
  </p:clrMapOvr>
  <p:transition>
    <p:fade/>
  </p:transition>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PPT%20Theme</Template>
  <TotalTime>311</TotalTime>
  <Words>2317</Words>
  <Application>Microsoft Office PowerPoint</Application>
  <PresentationFormat>Widescreen</PresentationFormat>
  <Paragraphs>260</Paragraphs>
  <Slides>36</Slides>
  <Notes>12</Notes>
  <HiddenSlides>1</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Arial</vt:lpstr>
      <vt:lpstr>Calibri</vt:lpstr>
      <vt:lpstr>Consolas</vt:lpstr>
      <vt:lpstr>Lucida Grande</vt:lpstr>
      <vt:lpstr>Segoe UI</vt:lpstr>
      <vt:lpstr>Segoe UI (Body)</vt:lpstr>
      <vt:lpstr>Segoe UI Light</vt:lpstr>
      <vt:lpstr>Times New Roman</vt:lpstr>
      <vt:lpstr>Wingdings</vt:lpstr>
      <vt:lpstr>PPT%20Theme</vt:lpstr>
      <vt:lpstr>Connected Experiences</vt:lpstr>
      <vt:lpstr>PowerPoint Presentation</vt:lpstr>
      <vt:lpstr>Evolution of Mobile Experiences</vt:lpstr>
      <vt:lpstr>Mobile Experiences - not just mobile devices</vt:lpstr>
      <vt:lpstr>Create shared mobile experiences whatever the device </vt:lpstr>
      <vt:lpstr>Roaming and User Identity in Windows 10</vt:lpstr>
      <vt:lpstr>Mobility and the cloud is the new normal </vt:lpstr>
      <vt:lpstr>First.. A bit about User Identity…</vt:lpstr>
      <vt:lpstr>In Windows 10 Setup…</vt:lpstr>
      <vt:lpstr>Windows 10 takes a bold step forward…</vt:lpstr>
      <vt:lpstr>OS Settings Roaming in Windows 10</vt:lpstr>
      <vt:lpstr>App Settings Roaming in Windows 10</vt:lpstr>
      <vt:lpstr>Roaming Data</vt:lpstr>
      <vt:lpstr>Roaming Data APIs</vt:lpstr>
      <vt:lpstr>Using the Roaming settings</vt:lpstr>
      <vt:lpstr>Reading the Roaming settings</vt:lpstr>
      <vt:lpstr>Roaming Folder</vt:lpstr>
      <vt:lpstr>DataChanged notification</vt:lpstr>
      <vt:lpstr>Debugging apps using Roaming Data</vt:lpstr>
      <vt:lpstr>Roaming Data</vt:lpstr>
      <vt:lpstr>PowerPoint Presentation</vt:lpstr>
      <vt:lpstr>Tips on using roaming data</vt:lpstr>
      <vt:lpstr>Do not use Roaming Data as a general purpose data syncing mechanism</vt:lpstr>
      <vt:lpstr>Credential Locker securely store and roam user credentials</vt:lpstr>
      <vt:lpstr>Overview</vt:lpstr>
      <vt:lpstr>Isolation</vt:lpstr>
      <vt:lpstr>Roaming</vt:lpstr>
      <vt:lpstr>Credential Locker sample</vt:lpstr>
      <vt:lpstr>Sharing State: Other Techniques</vt:lpstr>
      <vt:lpstr>OneDrive Cloud Storage</vt:lpstr>
      <vt:lpstr>OneDrive Integration choices</vt:lpstr>
      <vt:lpstr>Azure App Service</vt:lpstr>
      <vt:lpstr>Store Data in the Cloud</vt:lpstr>
      <vt:lpstr>Application Level Connections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Andy Wigley</dc:creator>
  <cp:lastModifiedBy>Andy Wigley</cp:lastModifiedBy>
  <cp:revision>32</cp:revision>
  <dcterms:created xsi:type="dcterms:W3CDTF">2015-04-20T09:00:57Z</dcterms:created>
  <dcterms:modified xsi:type="dcterms:W3CDTF">2015-05-14T20:55:11Z</dcterms:modified>
</cp:coreProperties>
</file>